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66" r:id="rId4"/>
    <p:sldId id="268" r:id="rId5"/>
    <p:sldId id="269" r:id="rId6"/>
    <p:sldId id="258" r:id="rId7"/>
    <p:sldId id="267" r:id="rId8"/>
    <p:sldId id="259" r:id="rId9"/>
    <p:sldId id="270" r:id="rId10"/>
    <p:sldId id="260" r:id="rId11"/>
    <p:sldId id="271" r:id="rId12"/>
    <p:sldId id="261" r:id="rId13"/>
    <p:sldId id="262" r:id="rId14"/>
    <p:sldId id="272" r:id="rId15"/>
    <p:sldId id="263" r:id="rId16"/>
    <p:sldId id="265"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2" d="100"/>
          <a:sy n="82" d="100"/>
        </p:scale>
        <p:origin x="4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82999B-F227-4859-BA5D-91B3C710B7B0}"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CCCE2321-FD6B-4AB5-B76B-2361FC65BA5B}">
      <dgm:prSet/>
      <dgm:spPr/>
      <dgm:t>
        <a:bodyPr/>
        <a:lstStyle/>
        <a:p>
          <a:r>
            <a:rPr lang="en-US" b="1" dirty="0"/>
            <a:t>Null Hypothesis</a:t>
          </a:r>
        </a:p>
        <a:p>
          <a:r>
            <a:rPr lang="en-US" dirty="0"/>
            <a:t>The series has a unit root (i.e., it is non-stationary).</a:t>
          </a:r>
        </a:p>
      </dgm:t>
    </dgm:pt>
    <dgm:pt modelId="{EBF1FF63-8D75-4800-933E-AC973D6EC4A6}" type="parTrans" cxnId="{213D5A83-9572-43B8-B8D7-96EEB6B9D4F6}">
      <dgm:prSet/>
      <dgm:spPr/>
      <dgm:t>
        <a:bodyPr/>
        <a:lstStyle/>
        <a:p>
          <a:endParaRPr lang="en-US"/>
        </a:p>
      </dgm:t>
    </dgm:pt>
    <dgm:pt modelId="{FEC4CB81-2DC6-4EE8-98E4-91260012A976}" type="sibTrans" cxnId="{213D5A83-9572-43B8-B8D7-96EEB6B9D4F6}">
      <dgm:prSet/>
      <dgm:spPr/>
      <dgm:t>
        <a:bodyPr/>
        <a:lstStyle/>
        <a:p>
          <a:endParaRPr lang="en-US"/>
        </a:p>
      </dgm:t>
    </dgm:pt>
    <dgm:pt modelId="{448346CE-0CC9-4E59-9630-D0AC9A4943A1}">
      <dgm:prSet/>
      <dgm:spPr/>
      <dgm:t>
        <a:bodyPr/>
        <a:lstStyle/>
        <a:p>
          <a:r>
            <a:rPr lang="en-US" b="1" dirty="0"/>
            <a:t>Alternative Hypothesis</a:t>
          </a:r>
        </a:p>
        <a:p>
          <a:r>
            <a:rPr lang="en-US" dirty="0"/>
            <a:t>The series does not have a unit root (i.e., it is stationary).</a:t>
          </a:r>
        </a:p>
      </dgm:t>
    </dgm:pt>
    <dgm:pt modelId="{270A31FE-8369-4931-ACEA-08175EE9F015}" type="parTrans" cxnId="{3E0B905A-9EF7-4DA5-9F3F-AFBF516F67FE}">
      <dgm:prSet/>
      <dgm:spPr/>
      <dgm:t>
        <a:bodyPr/>
        <a:lstStyle/>
        <a:p>
          <a:endParaRPr lang="en-US"/>
        </a:p>
      </dgm:t>
    </dgm:pt>
    <dgm:pt modelId="{86F29953-F04A-4CD4-BA71-4C090B88B994}" type="sibTrans" cxnId="{3E0B905A-9EF7-4DA5-9F3F-AFBF516F67FE}">
      <dgm:prSet/>
      <dgm:spPr/>
      <dgm:t>
        <a:bodyPr/>
        <a:lstStyle/>
        <a:p>
          <a:endParaRPr lang="en-US"/>
        </a:p>
      </dgm:t>
    </dgm:pt>
    <dgm:pt modelId="{FAEE4D2C-EF47-4454-A41B-0D82C32C4F0E}" type="pres">
      <dgm:prSet presAssocID="{2682999B-F227-4859-BA5D-91B3C710B7B0}" presName="diagram" presStyleCnt="0">
        <dgm:presLayoutVars>
          <dgm:dir/>
          <dgm:resizeHandles val="exact"/>
        </dgm:presLayoutVars>
      </dgm:prSet>
      <dgm:spPr/>
    </dgm:pt>
    <dgm:pt modelId="{943019C8-3948-4A38-B116-720A470F01C5}" type="pres">
      <dgm:prSet presAssocID="{CCCE2321-FD6B-4AB5-B76B-2361FC65BA5B}" presName="node" presStyleLbl="node1" presStyleIdx="0" presStyleCnt="2">
        <dgm:presLayoutVars>
          <dgm:bulletEnabled val="1"/>
        </dgm:presLayoutVars>
      </dgm:prSet>
      <dgm:spPr/>
    </dgm:pt>
    <dgm:pt modelId="{95718610-53A0-45D3-A80B-51F4DEADE368}" type="pres">
      <dgm:prSet presAssocID="{FEC4CB81-2DC6-4EE8-98E4-91260012A976}" presName="sibTrans" presStyleCnt="0"/>
      <dgm:spPr/>
    </dgm:pt>
    <dgm:pt modelId="{745053BE-9D88-47DD-8701-3D2AB2313564}" type="pres">
      <dgm:prSet presAssocID="{448346CE-0CC9-4E59-9630-D0AC9A4943A1}" presName="node" presStyleLbl="node1" presStyleIdx="1" presStyleCnt="2">
        <dgm:presLayoutVars>
          <dgm:bulletEnabled val="1"/>
        </dgm:presLayoutVars>
      </dgm:prSet>
      <dgm:spPr/>
    </dgm:pt>
  </dgm:ptLst>
  <dgm:cxnLst>
    <dgm:cxn modelId="{4D17A726-80B7-4FBF-830E-070B17E47F31}" type="presOf" srcId="{CCCE2321-FD6B-4AB5-B76B-2361FC65BA5B}" destId="{943019C8-3948-4A38-B116-720A470F01C5}" srcOrd="0" destOrd="0" presId="urn:microsoft.com/office/officeart/2005/8/layout/default"/>
    <dgm:cxn modelId="{3E0B905A-9EF7-4DA5-9F3F-AFBF516F67FE}" srcId="{2682999B-F227-4859-BA5D-91B3C710B7B0}" destId="{448346CE-0CC9-4E59-9630-D0AC9A4943A1}" srcOrd="1" destOrd="0" parTransId="{270A31FE-8369-4931-ACEA-08175EE9F015}" sibTransId="{86F29953-F04A-4CD4-BA71-4C090B88B994}"/>
    <dgm:cxn modelId="{213D5A83-9572-43B8-B8D7-96EEB6B9D4F6}" srcId="{2682999B-F227-4859-BA5D-91B3C710B7B0}" destId="{CCCE2321-FD6B-4AB5-B76B-2361FC65BA5B}" srcOrd="0" destOrd="0" parTransId="{EBF1FF63-8D75-4800-933E-AC973D6EC4A6}" sibTransId="{FEC4CB81-2DC6-4EE8-98E4-91260012A976}"/>
    <dgm:cxn modelId="{7162D0E2-E41F-4FCE-8D19-04C5BC98979A}" type="presOf" srcId="{2682999B-F227-4859-BA5D-91B3C710B7B0}" destId="{FAEE4D2C-EF47-4454-A41B-0D82C32C4F0E}" srcOrd="0" destOrd="0" presId="urn:microsoft.com/office/officeart/2005/8/layout/default"/>
    <dgm:cxn modelId="{2BC9ECED-7ED9-44EA-9805-AAC03EBF1551}" type="presOf" srcId="{448346CE-0CC9-4E59-9630-D0AC9A4943A1}" destId="{745053BE-9D88-47DD-8701-3D2AB2313564}" srcOrd="0" destOrd="0" presId="urn:microsoft.com/office/officeart/2005/8/layout/default"/>
    <dgm:cxn modelId="{39412027-49B2-4559-B647-041887AA6295}" type="presParOf" srcId="{FAEE4D2C-EF47-4454-A41B-0D82C32C4F0E}" destId="{943019C8-3948-4A38-B116-720A470F01C5}" srcOrd="0" destOrd="0" presId="urn:microsoft.com/office/officeart/2005/8/layout/default"/>
    <dgm:cxn modelId="{1F8E6127-9A5E-496C-A072-B8BF139F4C35}" type="presParOf" srcId="{FAEE4D2C-EF47-4454-A41B-0D82C32C4F0E}" destId="{95718610-53A0-45D3-A80B-51F4DEADE368}" srcOrd="1" destOrd="0" presId="urn:microsoft.com/office/officeart/2005/8/layout/default"/>
    <dgm:cxn modelId="{235AA5B5-D542-48CB-8251-B9C175DCD375}" type="presParOf" srcId="{FAEE4D2C-EF47-4454-A41B-0D82C32C4F0E}" destId="{745053BE-9D88-47DD-8701-3D2AB2313564}"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241F216-45AC-4DDA-B987-C18636241F34}"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en-US"/>
        </a:p>
      </dgm:t>
    </dgm:pt>
    <dgm:pt modelId="{17C22797-349E-4CF6-A8C0-3E50D27CBA22}">
      <dgm:prSet custT="1"/>
      <dgm:spPr/>
      <dgm:t>
        <a:bodyPr/>
        <a:lstStyle/>
        <a:p>
          <a:r>
            <a:rPr lang="en-US" sz="1400" b="0" i="0" dirty="0"/>
            <a:t>Initial </a:t>
          </a:r>
        </a:p>
        <a:p>
          <a:r>
            <a:rPr lang="en-US" sz="1400" b="0" i="0" dirty="0"/>
            <a:t>p-Value : 0.475</a:t>
          </a:r>
          <a:endParaRPr lang="en-US" sz="1400" dirty="0"/>
        </a:p>
      </dgm:t>
    </dgm:pt>
    <dgm:pt modelId="{C603A4D8-65FD-4C93-9B38-3D7C7387020A}" type="parTrans" cxnId="{C877F7D5-5F44-4329-93EA-563093A2765F}">
      <dgm:prSet/>
      <dgm:spPr/>
      <dgm:t>
        <a:bodyPr/>
        <a:lstStyle/>
        <a:p>
          <a:endParaRPr lang="en-US" sz="2400"/>
        </a:p>
      </dgm:t>
    </dgm:pt>
    <dgm:pt modelId="{73B7B096-ACBB-43AA-BB8F-D0C0EA6A42E5}" type="sibTrans" cxnId="{C877F7D5-5F44-4329-93EA-563093A2765F}">
      <dgm:prSet/>
      <dgm:spPr/>
      <dgm:t>
        <a:bodyPr/>
        <a:lstStyle/>
        <a:p>
          <a:endParaRPr lang="en-US" sz="2400"/>
        </a:p>
      </dgm:t>
    </dgm:pt>
    <dgm:pt modelId="{70DAADBE-5077-40EA-9F85-19FAF35B4156}">
      <dgm:prSet custT="1"/>
      <dgm:spPr/>
      <dgm:t>
        <a:bodyPr/>
        <a:lstStyle/>
        <a:p>
          <a:r>
            <a:rPr lang="en-US" sz="1400" b="0" i="0" dirty="0"/>
            <a:t>p-Value &gt; 0.05, we fail to reject the Null Hypothesis.</a:t>
          </a:r>
          <a:endParaRPr lang="en-US" sz="1400" dirty="0"/>
        </a:p>
      </dgm:t>
    </dgm:pt>
    <dgm:pt modelId="{7B2C4BE6-A2DD-446E-9574-F39EB7FA8E84}" type="parTrans" cxnId="{F58E633B-38FD-477A-8964-64710D349A94}">
      <dgm:prSet/>
      <dgm:spPr/>
      <dgm:t>
        <a:bodyPr/>
        <a:lstStyle/>
        <a:p>
          <a:endParaRPr lang="en-US" sz="2400"/>
        </a:p>
      </dgm:t>
    </dgm:pt>
    <dgm:pt modelId="{EE29BA10-97C5-4256-B499-7ADF8BAC1276}" type="sibTrans" cxnId="{F58E633B-38FD-477A-8964-64710D349A94}">
      <dgm:prSet/>
      <dgm:spPr/>
      <dgm:t>
        <a:bodyPr/>
        <a:lstStyle/>
        <a:p>
          <a:endParaRPr lang="en-US" sz="2400"/>
        </a:p>
      </dgm:t>
    </dgm:pt>
    <dgm:pt modelId="{ED27D921-5B5B-4CBD-BCE5-CB33CE62539A}">
      <dgm:prSet custT="1"/>
      <dgm:spPr/>
      <dgm:t>
        <a:bodyPr/>
        <a:lstStyle/>
        <a:p>
          <a:r>
            <a:rPr lang="en-US" sz="1400" b="0" i="0" dirty="0"/>
            <a:t>Use differencing to </a:t>
          </a:r>
          <a:r>
            <a:rPr lang="en-US" sz="1400" b="0" i="0" dirty="0" err="1"/>
            <a:t>Stationarize</a:t>
          </a:r>
          <a:r>
            <a:rPr lang="en-US" sz="1400" b="0" i="0" dirty="0"/>
            <a:t> it with </a:t>
          </a:r>
          <a:r>
            <a:rPr lang="en-US" sz="1400" b="1" i="0" dirty="0"/>
            <a:t>d = 1</a:t>
          </a:r>
          <a:endParaRPr lang="en-US" sz="1400" b="1" dirty="0"/>
        </a:p>
      </dgm:t>
    </dgm:pt>
    <dgm:pt modelId="{22BE855E-93E4-4977-8D15-CDBBE6B3E84E}" type="parTrans" cxnId="{74CC3595-21D0-4E25-9917-BD03C6A3A58F}">
      <dgm:prSet/>
      <dgm:spPr/>
      <dgm:t>
        <a:bodyPr/>
        <a:lstStyle/>
        <a:p>
          <a:endParaRPr lang="en-US" sz="2400"/>
        </a:p>
      </dgm:t>
    </dgm:pt>
    <dgm:pt modelId="{72ED765A-2447-460F-9CD8-04C8B3FE457B}" type="sibTrans" cxnId="{74CC3595-21D0-4E25-9917-BD03C6A3A58F}">
      <dgm:prSet/>
      <dgm:spPr/>
      <dgm:t>
        <a:bodyPr/>
        <a:lstStyle/>
        <a:p>
          <a:endParaRPr lang="en-US" sz="2400"/>
        </a:p>
      </dgm:t>
    </dgm:pt>
    <dgm:pt modelId="{A255C291-C29D-496B-8DA1-854518FC6C3A}">
      <dgm:prSet custT="1"/>
      <dgm:spPr/>
      <dgm:t>
        <a:bodyPr/>
        <a:lstStyle/>
        <a:p>
          <a:r>
            <a:rPr lang="en-US" sz="1400" b="0" i="0" dirty="0"/>
            <a:t>P-Value after differencing : 0.01</a:t>
          </a:r>
          <a:endParaRPr lang="en-US" sz="1400" dirty="0"/>
        </a:p>
      </dgm:t>
    </dgm:pt>
    <dgm:pt modelId="{01789AD9-3D5C-4385-9F08-F97FCF20CA3B}" type="parTrans" cxnId="{34394421-84D7-4577-83EA-EEF19DFD4E46}">
      <dgm:prSet/>
      <dgm:spPr/>
      <dgm:t>
        <a:bodyPr/>
        <a:lstStyle/>
        <a:p>
          <a:endParaRPr lang="en-US" sz="2400"/>
        </a:p>
      </dgm:t>
    </dgm:pt>
    <dgm:pt modelId="{5ADA9AD3-6000-4427-AEE6-94A76CD8BA93}" type="sibTrans" cxnId="{34394421-84D7-4577-83EA-EEF19DFD4E46}">
      <dgm:prSet/>
      <dgm:spPr/>
      <dgm:t>
        <a:bodyPr/>
        <a:lstStyle/>
        <a:p>
          <a:endParaRPr lang="en-US" sz="2400"/>
        </a:p>
      </dgm:t>
    </dgm:pt>
    <dgm:pt modelId="{B37CFA84-EFDD-4ACF-9BD5-C4ED6B784300}">
      <dgm:prSet custT="1"/>
      <dgm:spPr/>
      <dgm:t>
        <a:bodyPr/>
        <a:lstStyle/>
        <a:p>
          <a:r>
            <a:rPr lang="en-US" sz="1400" b="0" i="0" dirty="0"/>
            <a:t>Referred ACF and PACF graphs for p and q values</a:t>
          </a:r>
          <a:endParaRPr lang="en-US" sz="1400" dirty="0"/>
        </a:p>
      </dgm:t>
    </dgm:pt>
    <dgm:pt modelId="{4EB8188F-C975-4EB2-B80C-A20AC2E3E842}" type="parTrans" cxnId="{E71E7AFF-5573-4E99-BBE1-FEBB64924050}">
      <dgm:prSet/>
      <dgm:spPr/>
      <dgm:t>
        <a:bodyPr/>
        <a:lstStyle/>
        <a:p>
          <a:endParaRPr lang="en-US" sz="2400"/>
        </a:p>
      </dgm:t>
    </dgm:pt>
    <dgm:pt modelId="{B2BE19DD-8BF2-4ACB-B15A-7B409A627CCA}" type="sibTrans" cxnId="{E71E7AFF-5573-4E99-BBE1-FEBB64924050}">
      <dgm:prSet/>
      <dgm:spPr/>
      <dgm:t>
        <a:bodyPr/>
        <a:lstStyle/>
        <a:p>
          <a:endParaRPr lang="en-US" sz="2400"/>
        </a:p>
      </dgm:t>
    </dgm:pt>
    <dgm:pt modelId="{2289C3D8-9F3F-4A50-BB4A-7AF248E817DB}">
      <dgm:prSet custT="1"/>
      <dgm:spPr/>
      <dgm:t>
        <a:bodyPr/>
        <a:lstStyle/>
        <a:p>
          <a:r>
            <a:rPr lang="en-US" sz="1400" b="0" i="0" dirty="0"/>
            <a:t>Selected p and q values using </a:t>
          </a:r>
          <a:r>
            <a:rPr lang="en-US" sz="1400" b="0" i="0" dirty="0" err="1"/>
            <a:t>auto.arima</a:t>
          </a:r>
          <a:r>
            <a:rPr lang="en-US" sz="1400" b="0" i="0" dirty="0"/>
            <a:t>()</a:t>
          </a:r>
        </a:p>
        <a:p>
          <a:r>
            <a:rPr lang="en-US" sz="1400" b="1" dirty="0"/>
            <a:t>p = 0</a:t>
          </a:r>
          <a:r>
            <a:rPr lang="en-US" sz="1400" dirty="0"/>
            <a:t> &amp; </a:t>
          </a:r>
          <a:r>
            <a:rPr lang="en-US" sz="1400" b="1" dirty="0"/>
            <a:t>q = 0</a:t>
          </a:r>
        </a:p>
      </dgm:t>
    </dgm:pt>
    <dgm:pt modelId="{11E2071B-0085-4A66-9C57-6BE56ABDB48B}" type="parTrans" cxnId="{27998777-B55F-406D-9A98-9C9D0A42816A}">
      <dgm:prSet/>
      <dgm:spPr/>
      <dgm:t>
        <a:bodyPr/>
        <a:lstStyle/>
        <a:p>
          <a:endParaRPr lang="en-US" sz="2400"/>
        </a:p>
      </dgm:t>
    </dgm:pt>
    <dgm:pt modelId="{B28D2B3F-A273-47AA-AB01-FD2666C1433F}" type="sibTrans" cxnId="{27998777-B55F-406D-9A98-9C9D0A42816A}">
      <dgm:prSet/>
      <dgm:spPr/>
      <dgm:t>
        <a:bodyPr/>
        <a:lstStyle/>
        <a:p>
          <a:endParaRPr lang="en-US" sz="2400"/>
        </a:p>
      </dgm:t>
    </dgm:pt>
    <dgm:pt modelId="{D7990ABD-1DE3-4B15-ADFD-D38E2B51FED0}" type="pres">
      <dgm:prSet presAssocID="{9241F216-45AC-4DDA-B987-C18636241F34}" presName="Name0" presStyleCnt="0">
        <dgm:presLayoutVars>
          <dgm:dir/>
          <dgm:resizeHandles val="exact"/>
        </dgm:presLayoutVars>
      </dgm:prSet>
      <dgm:spPr/>
    </dgm:pt>
    <dgm:pt modelId="{051F9886-499E-4489-A75C-3A16D25C662B}" type="pres">
      <dgm:prSet presAssocID="{9241F216-45AC-4DDA-B987-C18636241F34}" presName="arrow" presStyleLbl="bgShp" presStyleIdx="0" presStyleCnt="1"/>
      <dgm:spPr/>
    </dgm:pt>
    <dgm:pt modelId="{6B2E6B41-3A78-42EA-8C3D-31CC33CF097D}" type="pres">
      <dgm:prSet presAssocID="{9241F216-45AC-4DDA-B987-C18636241F34}" presName="points" presStyleCnt="0"/>
      <dgm:spPr/>
    </dgm:pt>
    <dgm:pt modelId="{62B078E9-1081-4B89-AF13-4D80D90A5CD7}" type="pres">
      <dgm:prSet presAssocID="{17C22797-349E-4CF6-A8C0-3E50D27CBA22}" presName="compositeA" presStyleCnt="0"/>
      <dgm:spPr/>
    </dgm:pt>
    <dgm:pt modelId="{5BB8F2E2-7001-48C0-98E0-A02CA2D00E7A}" type="pres">
      <dgm:prSet presAssocID="{17C22797-349E-4CF6-A8C0-3E50D27CBA22}" presName="textA" presStyleLbl="revTx" presStyleIdx="0" presStyleCnt="6" custScaleX="187675">
        <dgm:presLayoutVars>
          <dgm:bulletEnabled val="1"/>
        </dgm:presLayoutVars>
      </dgm:prSet>
      <dgm:spPr/>
    </dgm:pt>
    <dgm:pt modelId="{60508873-2998-4A2F-813B-F66F3D110DF7}" type="pres">
      <dgm:prSet presAssocID="{17C22797-349E-4CF6-A8C0-3E50D27CBA22}" presName="circleA" presStyleLbl="node1" presStyleIdx="0" presStyleCnt="6"/>
      <dgm:spPr/>
    </dgm:pt>
    <dgm:pt modelId="{3C97ACF2-D1AD-4150-90AC-755CE007AE8D}" type="pres">
      <dgm:prSet presAssocID="{17C22797-349E-4CF6-A8C0-3E50D27CBA22}" presName="spaceA" presStyleCnt="0"/>
      <dgm:spPr/>
    </dgm:pt>
    <dgm:pt modelId="{285572FD-D81F-4BF3-8555-D3800704B418}" type="pres">
      <dgm:prSet presAssocID="{73B7B096-ACBB-43AA-BB8F-D0C0EA6A42E5}" presName="space" presStyleCnt="0"/>
      <dgm:spPr/>
    </dgm:pt>
    <dgm:pt modelId="{3396EBD0-CC15-4075-A52F-43B20B7D2E7D}" type="pres">
      <dgm:prSet presAssocID="{70DAADBE-5077-40EA-9F85-19FAF35B4156}" presName="compositeB" presStyleCnt="0"/>
      <dgm:spPr/>
    </dgm:pt>
    <dgm:pt modelId="{6363D542-CEFD-4BF0-9BF6-A0FD5AEDCA0C}" type="pres">
      <dgm:prSet presAssocID="{70DAADBE-5077-40EA-9F85-19FAF35B4156}" presName="textB" presStyleLbl="revTx" presStyleIdx="1" presStyleCnt="6" custScaleX="136401">
        <dgm:presLayoutVars>
          <dgm:bulletEnabled val="1"/>
        </dgm:presLayoutVars>
      </dgm:prSet>
      <dgm:spPr/>
    </dgm:pt>
    <dgm:pt modelId="{53968B96-7E37-4BDA-924C-B3B0752B91CA}" type="pres">
      <dgm:prSet presAssocID="{70DAADBE-5077-40EA-9F85-19FAF35B4156}" presName="circleB" presStyleLbl="node1" presStyleIdx="1" presStyleCnt="6"/>
      <dgm:spPr/>
    </dgm:pt>
    <dgm:pt modelId="{CCC8C7AD-703A-4542-802B-4E578CAB339B}" type="pres">
      <dgm:prSet presAssocID="{70DAADBE-5077-40EA-9F85-19FAF35B4156}" presName="spaceB" presStyleCnt="0"/>
      <dgm:spPr/>
    </dgm:pt>
    <dgm:pt modelId="{DAF33493-581A-4C0E-B10E-F1DBDFDEEAFC}" type="pres">
      <dgm:prSet presAssocID="{EE29BA10-97C5-4256-B499-7ADF8BAC1276}" presName="space" presStyleCnt="0"/>
      <dgm:spPr/>
    </dgm:pt>
    <dgm:pt modelId="{54A5BDC2-C9EE-4EB1-AD5A-996EA2F22440}" type="pres">
      <dgm:prSet presAssocID="{ED27D921-5B5B-4CBD-BCE5-CB33CE62539A}" presName="compositeA" presStyleCnt="0"/>
      <dgm:spPr/>
    </dgm:pt>
    <dgm:pt modelId="{D4529C38-9641-4A30-8D7E-692DC9D270C1}" type="pres">
      <dgm:prSet presAssocID="{ED27D921-5B5B-4CBD-BCE5-CB33CE62539A}" presName="textA" presStyleLbl="revTx" presStyleIdx="2" presStyleCnt="6" custScaleX="155267">
        <dgm:presLayoutVars>
          <dgm:bulletEnabled val="1"/>
        </dgm:presLayoutVars>
      </dgm:prSet>
      <dgm:spPr/>
    </dgm:pt>
    <dgm:pt modelId="{FAAF7512-4CBA-4EC9-A7F9-580F2D1274E3}" type="pres">
      <dgm:prSet presAssocID="{ED27D921-5B5B-4CBD-BCE5-CB33CE62539A}" presName="circleA" presStyleLbl="node1" presStyleIdx="2" presStyleCnt="6"/>
      <dgm:spPr/>
    </dgm:pt>
    <dgm:pt modelId="{7E82EDD2-8CC8-4D6A-A144-C581A8620CEE}" type="pres">
      <dgm:prSet presAssocID="{ED27D921-5B5B-4CBD-BCE5-CB33CE62539A}" presName="spaceA" presStyleCnt="0"/>
      <dgm:spPr/>
    </dgm:pt>
    <dgm:pt modelId="{87EFB1F5-BBE6-4564-8977-355D25B06F5C}" type="pres">
      <dgm:prSet presAssocID="{72ED765A-2447-460F-9CD8-04C8B3FE457B}" presName="space" presStyleCnt="0"/>
      <dgm:spPr/>
    </dgm:pt>
    <dgm:pt modelId="{A4A07D3C-1D50-43B7-943D-75E6A7351601}" type="pres">
      <dgm:prSet presAssocID="{A255C291-C29D-496B-8DA1-854518FC6C3A}" presName="compositeB" presStyleCnt="0"/>
      <dgm:spPr/>
    </dgm:pt>
    <dgm:pt modelId="{A9E7F021-666F-4B9E-9144-7FE5714FA729}" type="pres">
      <dgm:prSet presAssocID="{A255C291-C29D-496B-8DA1-854518FC6C3A}" presName="textB" presStyleLbl="revTx" presStyleIdx="3" presStyleCnt="6" custScaleX="156754">
        <dgm:presLayoutVars>
          <dgm:bulletEnabled val="1"/>
        </dgm:presLayoutVars>
      </dgm:prSet>
      <dgm:spPr/>
    </dgm:pt>
    <dgm:pt modelId="{10D01391-D779-4899-98F0-0E7D947F1DA4}" type="pres">
      <dgm:prSet presAssocID="{A255C291-C29D-496B-8DA1-854518FC6C3A}" presName="circleB" presStyleLbl="node1" presStyleIdx="3" presStyleCnt="6"/>
      <dgm:spPr/>
    </dgm:pt>
    <dgm:pt modelId="{7E93D48A-0FEA-44AD-ABF2-4DC74DFAB58A}" type="pres">
      <dgm:prSet presAssocID="{A255C291-C29D-496B-8DA1-854518FC6C3A}" presName="spaceB" presStyleCnt="0"/>
      <dgm:spPr/>
    </dgm:pt>
    <dgm:pt modelId="{108A8197-6DAF-4E1C-B121-F80CEE570583}" type="pres">
      <dgm:prSet presAssocID="{5ADA9AD3-6000-4427-AEE6-94A76CD8BA93}" presName="space" presStyleCnt="0"/>
      <dgm:spPr/>
    </dgm:pt>
    <dgm:pt modelId="{FDD2DB1F-FCAC-40FD-A26F-BDFB67814302}" type="pres">
      <dgm:prSet presAssocID="{B37CFA84-EFDD-4ACF-9BD5-C4ED6B784300}" presName="compositeA" presStyleCnt="0"/>
      <dgm:spPr/>
    </dgm:pt>
    <dgm:pt modelId="{F01A11B6-AD48-412F-BA9D-3B1B5B25C33C}" type="pres">
      <dgm:prSet presAssocID="{B37CFA84-EFDD-4ACF-9BD5-C4ED6B784300}" presName="textA" presStyleLbl="revTx" presStyleIdx="4" presStyleCnt="6" custScaleX="211691" custLinFactNeighborX="25078">
        <dgm:presLayoutVars>
          <dgm:bulletEnabled val="1"/>
        </dgm:presLayoutVars>
      </dgm:prSet>
      <dgm:spPr/>
    </dgm:pt>
    <dgm:pt modelId="{4F760FFD-8DD3-478C-A2D0-E89D07527C50}" type="pres">
      <dgm:prSet presAssocID="{B37CFA84-EFDD-4ACF-9BD5-C4ED6B784300}" presName="circleA" presStyleLbl="node1" presStyleIdx="4" presStyleCnt="6" custLinFactNeighborX="77729" custLinFactNeighborY="-495"/>
      <dgm:spPr/>
    </dgm:pt>
    <dgm:pt modelId="{0487208E-D1A9-4405-8952-C51FFC22C059}" type="pres">
      <dgm:prSet presAssocID="{B37CFA84-EFDD-4ACF-9BD5-C4ED6B784300}" presName="spaceA" presStyleCnt="0"/>
      <dgm:spPr/>
    </dgm:pt>
    <dgm:pt modelId="{A2FED4F5-8D92-4245-B6F7-93CA48CC864B}" type="pres">
      <dgm:prSet presAssocID="{B2BE19DD-8BF2-4ACB-B15A-7B409A627CCA}" presName="space" presStyleCnt="0"/>
      <dgm:spPr/>
    </dgm:pt>
    <dgm:pt modelId="{8F85ACC9-0520-47AD-8F61-302E45729C5B}" type="pres">
      <dgm:prSet presAssocID="{2289C3D8-9F3F-4A50-BB4A-7AF248E817DB}" presName="compositeB" presStyleCnt="0"/>
      <dgm:spPr/>
    </dgm:pt>
    <dgm:pt modelId="{34C0B5C0-A05F-4FC2-B2A3-C59C5B9A90C3}" type="pres">
      <dgm:prSet presAssocID="{2289C3D8-9F3F-4A50-BB4A-7AF248E817DB}" presName="textB" presStyleLbl="revTx" presStyleIdx="5" presStyleCnt="6" custScaleX="176077" custLinFactNeighborX="20138" custLinFactNeighborY="648">
        <dgm:presLayoutVars>
          <dgm:bulletEnabled val="1"/>
        </dgm:presLayoutVars>
      </dgm:prSet>
      <dgm:spPr/>
    </dgm:pt>
    <dgm:pt modelId="{5DEAAE51-9517-4B60-85A8-CA3A5DEA4756}" type="pres">
      <dgm:prSet presAssocID="{2289C3D8-9F3F-4A50-BB4A-7AF248E817DB}" presName="circleB" presStyleLbl="node1" presStyleIdx="5" presStyleCnt="6" custLinFactX="8069" custLinFactNeighborX="100000" custLinFactNeighborY="-495"/>
      <dgm:spPr/>
    </dgm:pt>
    <dgm:pt modelId="{E64C91FC-122B-4C6B-91C9-FB5A87EC3314}" type="pres">
      <dgm:prSet presAssocID="{2289C3D8-9F3F-4A50-BB4A-7AF248E817DB}" presName="spaceB" presStyleCnt="0"/>
      <dgm:spPr/>
    </dgm:pt>
  </dgm:ptLst>
  <dgm:cxnLst>
    <dgm:cxn modelId="{34394421-84D7-4577-83EA-EEF19DFD4E46}" srcId="{9241F216-45AC-4DDA-B987-C18636241F34}" destId="{A255C291-C29D-496B-8DA1-854518FC6C3A}" srcOrd="3" destOrd="0" parTransId="{01789AD9-3D5C-4385-9F08-F97FCF20CA3B}" sibTransId="{5ADA9AD3-6000-4427-AEE6-94A76CD8BA93}"/>
    <dgm:cxn modelId="{F58E633B-38FD-477A-8964-64710D349A94}" srcId="{9241F216-45AC-4DDA-B987-C18636241F34}" destId="{70DAADBE-5077-40EA-9F85-19FAF35B4156}" srcOrd="1" destOrd="0" parTransId="{7B2C4BE6-A2DD-446E-9574-F39EB7FA8E84}" sibTransId="{EE29BA10-97C5-4256-B499-7ADF8BAC1276}"/>
    <dgm:cxn modelId="{22E7733D-6487-4480-8234-686BA41EF14C}" type="presOf" srcId="{B37CFA84-EFDD-4ACF-9BD5-C4ED6B784300}" destId="{F01A11B6-AD48-412F-BA9D-3B1B5B25C33C}" srcOrd="0" destOrd="0" presId="urn:microsoft.com/office/officeart/2005/8/layout/hProcess11"/>
    <dgm:cxn modelId="{1D23E664-48BF-4DDE-BE50-E6AB1B16493D}" type="presOf" srcId="{ED27D921-5B5B-4CBD-BCE5-CB33CE62539A}" destId="{D4529C38-9641-4A30-8D7E-692DC9D270C1}" srcOrd="0" destOrd="0" presId="urn:microsoft.com/office/officeart/2005/8/layout/hProcess11"/>
    <dgm:cxn modelId="{27998777-B55F-406D-9A98-9C9D0A42816A}" srcId="{9241F216-45AC-4DDA-B987-C18636241F34}" destId="{2289C3D8-9F3F-4A50-BB4A-7AF248E817DB}" srcOrd="5" destOrd="0" parTransId="{11E2071B-0085-4A66-9C57-6BE56ABDB48B}" sibTransId="{B28D2B3F-A273-47AA-AB01-FD2666C1433F}"/>
    <dgm:cxn modelId="{C12BC87E-1510-4F52-A317-99943E747309}" type="presOf" srcId="{9241F216-45AC-4DDA-B987-C18636241F34}" destId="{D7990ABD-1DE3-4B15-ADFD-D38E2B51FED0}" srcOrd="0" destOrd="0" presId="urn:microsoft.com/office/officeart/2005/8/layout/hProcess11"/>
    <dgm:cxn modelId="{74CC3595-21D0-4E25-9917-BD03C6A3A58F}" srcId="{9241F216-45AC-4DDA-B987-C18636241F34}" destId="{ED27D921-5B5B-4CBD-BCE5-CB33CE62539A}" srcOrd="2" destOrd="0" parTransId="{22BE855E-93E4-4977-8D15-CDBBE6B3E84E}" sibTransId="{72ED765A-2447-460F-9CD8-04C8B3FE457B}"/>
    <dgm:cxn modelId="{D573C6B2-4AE7-4DF3-B103-2FCA43EE531C}" type="presOf" srcId="{17C22797-349E-4CF6-A8C0-3E50D27CBA22}" destId="{5BB8F2E2-7001-48C0-98E0-A02CA2D00E7A}" srcOrd="0" destOrd="0" presId="urn:microsoft.com/office/officeart/2005/8/layout/hProcess11"/>
    <dgm:cxn modelId="{C5ABF4C6-8E47-4A60-B78A-3D786A89ECAC}" type="presOf" srcId="{2289C3D8-9F3F-4A50-BB4A-7AF248E817DB}" destId="{34C0B5C0-A05F-4FC2-B2A3-C59C5B9A90C3}" srcOrd="0" destOrd="0" presId="urn:microsoft.com/office/officeart/2005/8/layout/hProcess11"/>
    <dgm:cxn modelId="{C877F7D5-5F44-4329-93EA-563093A2765F}" srcId="{9241F216-45AC-4DDA-B987-C18636241F34}" destId="{17C22797-349E-4CF6-A8C0-3E50D27CBA22}" srcOrd="0" destOrd="0" parTransId="{C603A4D8-65FD-4C93-9B38-3D7C7387020A}" sibTransId="{73B7B096-ACBB-43AA-BB8F-D0C0EA6A42E5}"/>
    <dgm:cxn modelId="{0178CEDA-4D17-488C-9102-3D6EC0C90DB8}" type="presOf" srcId="{70DAADBE-5077-40EA-9F85-19FAF35B4156}" destId="{6363D542-CEFD-4BF0-9BF6-A0FD5AEDCA0C}" srcOrd="0" destOrd="0" presId="urn:microsoft.com/office/officeart/2005/8/layout/hProcess11"/>
    <dgm:cxn modelId="{75E09CED-BBA4-426A-BE44-49B9ED342121}" type="presOf" srcId="{A255C291-C29D-496B-8DA1-854518FC6C3A}" destId="{A9E7F021-666F-4B9E-9144-7FE5714FA729}" srcOrd="0" destOrd="0" presId="urn:microsoft.com/office/officeart/2005/8/layout/hProcess11"/>
    <dgm:cxn modelId="{E71E7AFF-5573-4E99-BBE1-FEBB64924050}" srcId="{9241F216-45AC-4DDA-B987-C18636241F34}" destId="{B37CFA84-EFDD-4ACF-9BD5-C4ED6B784300}" srcOrd="4" destOrd="0" parTransId="{4EB8188F-C975-4EB2-B80C-A20AC2E3E842}" sibTransId="{B2BE19DD-8BF2-4ACB-B15A-7B409A627CCA}"/>
    <dgm:cxn modelId="{63AB20B3-C373-48D4-BFF5-9583701D4A17}" type="presParOf" srcId="{D7990ABD-1DE3-4B15-ADFD-D38E2B51FED0}" destId="{051F9886-499E-4489-A75C-3A16D25C662B}" srcOrd="0" destOrd="0" presId="urn:microsoft.com/office/officeart/2005/8/layout/hProcess11"/>
    <dgm:cxn modelId="{16915A7D-084B-4417-B473-46E607BCD10E}" type="presParOf" srcId="{D7990ABD-1DE3-4B15-ADFD-D38E2B51FED0}" destId="{6B2E6B41-3A78-42EA-8C3D-31CC33CF097D}" srcOrd="1" destOrd="0" presId="urn:microsoft.com/office/officeart/2005/8/layout/hProcess11"/>
    <dgm:cxn modelId="{B2744327-3ED7-457F-94E9-A8B16C77F4B8}" type="presParOf" srcId="{6B2E6B41-3A78-42EA-8C3D-31CC33CF097D}" destId="{62B078E9-1081-4B89-AF13-4D80D90A5CD7}" srcOrd="0" destOrd="0" presId="urn:microsoft.com/office/officeart/2005/8/layout/hProcess11"/>
    <dgm:cxn modelId="{387ED60B-6822-49B2-A8EC-2B00AC5CA959}" type="presParOf" srcId="{62B078E9-1081-4B89-AF13-4D80D90A5CD7}" destId="{5BB8F2E2-7001-48C0-98E0-A02CA2D00E7A}" srcOrd="0" destOrd="0" presId="urn:microsoft.com/office/officeart/2005/8/layout/hProcess11"/>
    <dgm:cxn modelId="{6F74636B-29BB-4193-B086-081D4FEAD303}" type="presParOf" srcId="{62B078E9-1081-4B89-AF13-4D80D90A5CD7}" destId="{60508873-2998-4A2F-813B-F66F3D110DF7}" srcOrd="1" destOrd="0" presId="urn:microsoft.com/office/officeart/2005/8/layout/hProcess11"/>
    <dgm:cxn modelId="{EB97B11D-2E57-49CE-A31F-09B663FF5A7E}" type="presParOf" srcId="{62B078E9-1081-4B89-AF13-4D80D90A5CD7}" destId="{3C97ACF2-D1AD-4150-90AC-755CE007AE8D}" srcOrd="2" destOrd="0" presId="urn:microsoft.com/office/officeart/2005/8/layout/hProcess11"/>
    <dgm:cxn modelId="{9A764F32-2B2E-4107-96EF-C1BBFF2F9D4D}" type="presParOf" srcId="{6B2E6B41-3A78-42EA-8C3D-31CC33CF097D}" destId="{285572FD-D81F-4BF3-8555-D3800704B418}" srcOrd="1" destOrd="0" presId="urn:microsoft.com/office/officeart/2005/8/layout/hProcess11"/>
    <dgm:cxn modelId="{75A5FB45-EAE8-4564-A1FD-6FC50F2A4AA1}" type="presParOf" srcId="{6B2E6B41-3A78-42EA-8C3D-31CC33CF097D}" destId="{3396EBD0-CC15-4075-A52F-43B20B7D2E7D}" srcOrd="2" destOrd="0" presId="urn:microsoft.com/office/officeart/2005/8/layout/hProcess11"/>
    <dgm:cxn modelId="{5EB01CB6-C768-4ACB-AD35-EEF6CA412A3F}" type="presParOf" srcId="{3396EBD0-CC15-4075-A52F-43B20B7D2E7D}" destId="{6363D542-CEFD-4BF0-9BF6-A0FD5AEDCA0C}" srcOrd="0" destOrd="0" presId="urn:microsoft.com/office/officeart/2005/8/layout/hProcess11"/>
    <dgm:cxn modelId="{076F22AB-C247-4794-BE71-A8DE0C9ED6F0}" type="presParOf" srcId="{3396EBD0-CC15-4075-A52F-43B20B7D2E7D}" destId="{53968B96-7E37-4BDA-924C-B3B0752B91CA}" srcOrd="1" destOrd="0" presId="urn:microsoft.com/office/officeart/2005/8/layout/hProcess11"/>
    <dgm:cxn modelId="{26154B57-BE9F-4EDD-B790-AA9F0BDDB802}" type="presParOf" srcId="{3396EBD0-CC15-4075-A52F-43B20B7D2E7D}" destId="{CCC8C7AD-703A-4542-802B-4E578CAB339B}" srcOrd="2" destOrd="0" presId="urn:microsoft.com/office/officeart/2005/8/layout/hProcess11"/>
    <dgm:cxn modelId="{17716E99-26E3-4BB8-86AC-9E45E0F4C121}" type="presParOf" srcId="{6B2E6B41-3A78-42EA-8C3D-31CC33CF097D}" destId="{DAF33493-581A-4C0E-B10E-F1DBDFDEEAFC}" srcOrd="3" destOrd="0" presId="urn:microsoft.com/office/officeart/2005/8/layout/hProcess11"/>
    <dgm:cxn modelId="{E4BB6CC1-9B4F-41D3-8C5A-B9575837F129}" type="presParOf" srcId="{6B2E6B41-3A78-42EA-8C3D-31CC33CF097D}" destId="{54A5BDC2-C9EE-4EB1-AD5A-996EA2F22440}" srcOrd="4" destOrd="0" presId="urn:microsoft.com/office/officeart/2005/8/layout/hProcess11"/>
    <dgm:cxn modelId="{8BF8488D-0E45-43E8-BFDA-55FF5230DC5C}" type="presParOf" srcId="{54A5BDC2-C9EE-4EB1-AD5A-996EA2F22440}" destId="{D4529C38-9641-4A30-8D7E-692DC9D270C1}" srcOrd="0" destOrd="0" presId="urn:microsoft.com/office/officeart/2005/8/layout/hProcess11"/>
    <dgm:cxn modelId="{6C5C16F2-32BD-4B71-83DD-C05812438D23}" type="presParOf" srcId="{54A5BDC2-C9EE-4EB1-AD5A-996EA2F22440}" destId="{FAAF7512-4CBA-4EC9-A7F9-580F2D1274E3}" srcOrd="1" destOrd="0" presId="urn:microsoft.com/office/officeart/2005/8/layout/hProcess11"/>
    <dgm:cxn modelId="{F5C534C8-44F5-45C4-B507-1417C9B63376}" type="presParOf" srcId="{54A5BDC2-C9EE-4EB1-AD5A-996EA2F22440}" destId="{7E82EDD2-8CC8-4D6A-A144-C581A8620CEE}" srcOrd="2" destOrd="0" presId="urn:microsoft.com/office/officeart/2005/8/layout/hProcess11"/>
    <dgm:cxn modelId="{13D2BCDF-CFBF-4F1D-9EC8-3EAE626BB695}" type="presParOf" srcId="{6B2E6B41-3A78-42EA-8C3D-31CC33CF097D}" destId="{87EFB1F5-BBE6-4564-8977-355D25B06F5C}" srcOrd="5" destOrd="0" presId="urn:microsoft.com/office/officeart/2005/8/layout/hProcess11"/>
    <dgm:cxn modelId="{94250BD3-EB1C-49A7-90B9-47783491B2C8}" type="presParOf" srcId="{6B2E6B41-3A78-42EA-8C3D-31CC33CF097D}" destId="{A4A07D3C-1D50-43B7-943D-75E6A7351601}" srcOrd="6" destOrd="0" presId="urn:microsoft.com/office/officeart/2005/8/layout/hProcess11"/>
    <dgm:cxn modelId="{34201DC4-9F67-4AFA-A75E-EDC6CCAF995C}" type="presParOf" srcId="{A4A07D3C-1D50-43B7-943D-75E6A7351601}" destId="{A9E7F021-666F-4B9E-9144-7FE5714FA729}" srcOrd="0" destOrd="0" presId="urn:microsoft.com/office/officeart/2005/8/layout/hProcess11"/>
    <dgm:cxn modelId="{91907172-D40C-42F5-BF2C-5D55440044A1}" type="presParOf" srcId="{A4A07D3C-1D50-43B7-943D-75E6A7351601}" destId="{10D01391-D779-4899-98F0-0E7D947F1DA4}" srcOrd="1" destOrd="0" presId="urn:microsoft.com/office/officeart/2005/8/layout/hProcess11"/>
    <dgm:cxn modelId="{C3E968F7-075E-45DB-947D-BA99BF806EED}" type="presParOf" srcId="{A4A07D3C-1D50-43B7-943D-75E6A7351601}" destId="{7E93D48A-0FEA-44AD-ABF2-4DC74DFAB58A}" srcOrd="2" destOrd="0" presId="urn:microsoft.com/office/officeart/2005/8/layout/hProcess11"/>
    <dgm:cxn modelId="{6B5C1F48-6CC1-43F5-AD13-AF8B287F810B}" type="presParOf" srcId="{6B2E6B41-3A78-42EA-8C3D-31CC33CF097D}" destId="{108A8197-6DAF-4E1C-B121-F80CEE570583}" srcOrd="7" destOrd="0" presId="urn:microsoft.com/office/officeart/2005/8/layout/hProcess11"/>
    <dgm:cxn modelId="{B6C6288C-C65A-4A4A-9098-692686C955F8}" type="presParOf" srcId="{6B2E6B41-3A78-42EA-8C3D-31CC33CF097D}" destId="{FDD2DB1F-FCAC-40FD-A26F-BDFB67814302}" srcOrd="8" destOrd="0" presId="urn:microsoft.com/office/officeart/2005/8/layout/hProcess11"/>
    <dgm:cxn modelId="{8968B481-EBF9-4B5C-8F3E-785FE5F380EF}" type="presParOf" srcId="{FDD2DB1F-FCAC-40FD-A26F-BDFB67814302}" destId="{F01A11B6-AD48-412F-BA9D-3B1B5B25C33C}" srcOrd="0" destOrd="0" presId="urn:microsoft.com/office/officeart/2005/8/layout/hProcess11"/>
    <dgm:cxn modelId="{33B2561F-03E5-4706-ABC1-4ADEE899C9E6}" type="presParOf" srcId="{FDD2DB1F-FCAC-40FD-A26F-BDFB67814302}" destId="{4F760FFD-8DD3-478C-A2D0-E89D07527C50}" srcOrd="1" destOrd="0" presId="urn:microsoft.com/office/officeart/2005/8/layout/hProcess11"/>
    <dgm:cxn modelId="{B36DB933-4042-4717-BFA1-5599B4E17044}" type="presParOf" srcId="{FDD2DB1F-FCAC-40FD-A26F-BDFB67814302}" destId="{0487208E-D1A9-4405-8952-C51FFC22C059}" srcOrd="2" destOrd="0" presId="urn:microsoft.com/office/officeart/2005/8/layout/hProcess11"/>
    <dgm:cxn modelId="{A63D2920-94FE-4234-BA71-5F0A0D456EEF}" type="presParOf" srcId="{6B2E6B41-3A78-42EA-8C3D-31CC33CF097D}" destId="{A2FED4F5-8D92-4245-B6F7-93CA48CC864B}" srcOrd="9" destOrd="0" presId="urn:microsoft.com/office/officeart/2005/8/layout/hProcess11"/>
    <dgm:cxn modelId="{80EDAF5E-6A79-4D7A-94BB-5A71EF92A0A5}" type="presParOf" srcId="{6B2E6B41-3A78-42EA-8C3D-31CC33CF097D}" destId="{8F85ACC9-0520-47AD-8F61-302E45729C5B}" srcOrd="10" destOrd="0" presId="urn:microsoft.com/office/officeart/2005/8/layout/hProcess11"/>
    <dgm:cxn modelId="{D4526004-B738-4B93-A8C4-9B2AD05CA2BF}" type="presParOf" srcId="{8F85ACC9-0520-47AD-8F61-302E45729C5B}" destId="{34C0B5C0-A05F-4FC2-B2A3-C59C5B9A90C3}" srcOrd="0" destOrd="0" presId="urn:microsoft.com/office/officeart/2005/8/layout/hProcess11"/>
    <dgm:cxn modelId="{781CC613-5BDC-45D8-AF73-B15F7D1BF9B3}" type="presParOf" srcId="{8F85ACC9-0520-47AD-8F61-302E45729C5B}" destId="{5DEAAE51-9517-4B60-85A8-CA3A5DEA4756}" srcOrd="1" destOrd="0" presId="urn:microsoft.com/office/officeart/2005/8/layout/hProcess11"/>
    <dgm:cxn modelId="{8AB0C977-1D64-40DD-8CEF-263DC6D0C3A8}" type="presParOf" srcId="{8F85ACC9-0520-47AD-8F61-302E45729C5B}" destId="{E64C91FC-122B-4C6B-91C9-FB5A87EC3314}"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5B6D29-9C36-4349-88E2-4B2E1FB73ED5}" type="doc">
      <dgm:prSet loTypeId="urn:microsoft.com/office/officeart/2005/8/layout/vList5" loCatId="list" qsTypeId="urn:microsoft.com/office/officeart/2005/8/quickstyle/simple1" qsCatId="simple" csTypeId="urn:microsoft.com/office/officeart/2005/8/colors/accent1_2" csCatId="accent1" phldr="1"/>
      <dgm:spPr>
        <a:scene3d>
          <a:camera prst="orthographicFront">
            <a:rot lat="0" lon="0" rev="0"/>
          </a:camera>
          <a:lightRig rig="soft" dir="t">
            <a:rot lat="0" lon="0" rev="0"/>
          </a:lightRig>
        </a:scene3d>
      </dgm:spPr>
      <dgm:t>
        <a:bodyPr/>
        <a:lstStyle/>
        <a:p>
          <a:endParaRPr lang="en-US"/>
        </a:p>
      </dgm:t>
    </dgm:pt>
    <dgm:pt modelId="{8B0D6E1F-8CB8-406C-8D53-3C09789CE774}">
      <dgm:prSet/>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t>
        <a:bodyPr/>
        <a:lstStyle/>
        <a:p>
          <a:r>
            <a:rPr lang="en-US" b="1" dirty="0"/>
            <a:t>ARIMA(0,1,0)</a:t>
          </a:r>
        </a:p>
      </dgm:t>
    </dgm:pt>
    <dgm:pt modelId="{B9E047FE-B06B-4522-ADC3-EFB8DCC7224A}" type="parTrans" cxnId="{994857E8-F11C-4612-8ECB-AEA4DA69485A}">
      <dgm:prSet/>
      <dgm:spPr/>
      <dgm:t>
        <a:bodyPr/>
        <a:lstStyle/>
        <a:p>
          <a:endParaRPr lang="en-US"/>
        </a:p>
      </dgm:t>
    </dgm:pt>
    <dgm:pt modelId="{81E47D8F-203B-43BE-866A-A9DC8E93CA4E}" type="sibTrans" cxnId="{994857E8-F11C-4612-8ECB-AEA4DA69485A}">
      <dgm:prSet/>
      <dgm:spPr/>
      <dgm:t>
        <a:bodyPr/>
        <a:lstStyle/>
        <a:p>
          <a:endParaRPr lang="en-US"/>
        </a:p>
      </dgm:t>
    </dgm:pt>
    <dgm:pt modelId="{C249E2B0-BC84-4F15-8BDE-53F4D58FAE8D}" type="pres">
      <dgm:prSet presAssocID="{E45B6D29-9C36-4349-88E2-4B2E1FB73ED5}" presName="Name0" presStyleCnt="0">
        <dgm:presLayoutVars>
          <dgm:dir/>
          <dgm:animLvl val="lvl"/>
          <dgm:resizeHandles val="exact"/>
        </dgm:presLayoutVars>
      </dgm:prSet>
      <dgm:spPr/>
    </dgm:pt>
    <dgm:pt modelId="{75E2FE64-BB9D-4920-8D06-15E133EC8DC0}" type="pres">
      <dgm:prSet presAssocID="{8B0D6E1F-8CB8-406C-8D53-3C09789CE774}" presName="linNode" presStyleCnt="0"/>
      <dgm:spPr>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gm:spPr>
    </dgm:pt>
    <dgm:pt modelId="{4944F663-FBF3-488F-B753-C18A1C0F702E}" type="pres">
      <dgm:prSet presAssocID="{8B0D6E1F-8CB8-406C-8D53-3C09789CE774}" presName="parentText" presStyleLbl="node1" presStyleIdx="0" presStyleCnt="1" custScaleX="277778">
        <dgm:presLayoutVars>
          <dgm:chMax val="1"/>
          <dgm:bulletEnabled val="1"/>
        </dgm:presLayoutVars>
      </dgm:prSet>
      <dgm:spPr/>
    </dgm:pt>
  </dgm:ptLst>
  <dgm:cxnLst>
    <dgm:cxn modelId="{A9FA89D4-6B19-4E93-A581-E6CFFC9D7E66}" type="presOf" srcId="{E45B6D29-9C36-4349-88E2-4B2E1FB73ED5}" destId="{C249E2B0-BC84-4F15-8BDE-53F4D58FAE8D}" srcOrd="0" destOrd="0" presId="urn:microsoft.com/office/officeart/2005/8/layout/vList5"/>
    <dgm:cxn modelId="{994857E8-F11C-4612-8ECB-AEA4DA69485A}" srcId="{E45B6D29-9C36-4349-88E2-4B2E1FB73ED5}" destId="{8B0D6E1F-8CB8-406C-8D53-3C09789CE774}" srcOrd="0" destOrd="0" parTransId="{B9E047FE-B06B-4522-ADC3-EFB8DCC7224A}" sibTransId="{81E47D8F-203B-43BE-866A-A9DC8E93CA4E}"/>
    <dgm:cxn modelId="{B8BF79F4-EEDE-4661-85AF-CB5B2B0CEFF3}" type="presOf" srcId="{8B0D6E1F-8CB8-406C-8D53-3C09789CE774}" destId="{4944F663-FBF3-488F-B753-C18A1C0F702E}" srcOrd="0" destOrd="0" presId="urn:microsoft.com/office/officeart/2005/8/layout/vList5"/>
    <dgm:cxn modelId="{C9E325A1-BDC7-439F-A393-EE031263B473}" type="presParOf" srcId="{C249E2B0-BC84-4F15-8BDE-53F4D58FAE8D}" destId="{75E2FE64-BB9D-4920-8D06-15E133EC8DC0}" srcOrd="0" destOrd="0" presId="urn:microsoft.com/office/officeart/2005/8/layout/vList5"/>
    <dgm:cxn modelId="{E429D14A-D90F-4BF5-88E4-A37150F46265}" type="presParOf" srcId="{75E2FE64-BB9D-4920-8D06-15E133EC8DC0}" destId="{4944F663-FBF3-488F-B753-C18A1C0F702E}" srcOrd="0" destOrd="0" presId="urn:microsoft.com/office/officeart/2005/8/layout/vList5"/>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3019C8-3948-4A38-B116-720A470F01C5}">
      <dsp:nvSpPr>
        <dsp:cNvPr id="0" name=""/>
        <dsp:cNvSpPr/>
      </dsp:nvSpPr>
      <dsp:spPr>
        <a:xfrm>
          <a:off x="473" y="599792"/>
          <a:ext cx="1847898" cy="110873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kern="1200" dirty="0"/>
            <a:t>Null Hypothesis</a:t>
          </a:r>
        </a:p>
        <a:p>
          <a:pPr marL="0" lvl="0" indent="0" algn="ctr" defTabSz="577850">
            <a:lnSpc>
              <a:spcPct val="90000"/>
            </a:lnSpc>
            <a:spcBef>
              <a:spcPct val="0"/>
            </a:spcBef>
            <a:spcAft>
              <a:spcPct val="35000"/>
            </a:spcAft>
            <a:buNone/>
          </a:pPr>
          <a:r>
            <a:rPr lang="en-US" sz="1300" kern="1200" dirty="0"/>
            <a:t>The series has a unit root (i.e., it is non-stationary).</a:t>
          </a:r>
        </a:p>
      </dsp:txBody>
      <dsp:txXfrm>
        <a:off x="473" y="599792"/>
        <a:ext cx="1847898" cy="1108739"/>
      </dsp:txXfrm>
    </dsp:sp>
    <dsp:sp modelId="{745053BE-9D88-47DD-8701-3D2AB2313564}">
      <dsp:nvSpPr>
        <dsp:cNvPr id="0" name=""/>
        <dsp:cNvSpPr/>
      </dsp:nvSpPr>
      <dsp:spPr>
        <a:xfrm>
          <a:off x="2033162" y="599792"/>
          <a:ext cx="1847898" cy="110873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1" kern="1200" dirty="0"/>
            <a:t>Alternative Hypothesis</a:t>
          </a:r>
        </a:p>
        <a:p>
          <a:pPr marL="0" lvl="0" indent="0" algn="ctr" defTabSz="577850">
            <a:lnSpc>
              <a:spcPct val="90000"/>
            </a:lnSpc>
            <a:spcBef>
              <a:spcPct val="0"/>
            </a:spcBef>
            <a:spcAft>
              <a:spcPct val="35000"/>
            </a:spcAft>
            <a:buNone/>
          </a:pPr>
          <a:r>
            <a:rPr lang="en-US" sz="1300" kern="1200" dirty="0"/>
            <a:t>The series does not have a unit root (i.e., it is stationary).</a:t>
          </a:r>
        </a:p>
      </dsp:txBody>
      <dsp:txXfrm>
        <a:off x="2033162" y="599792"/>
        <a:ext cx="1847898" cy="110873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1F9886-499E-4489-A75C-3A16D25C662B}">
      <dsp:nvSpPr>
        <dsp:cNvPr id="0" name=""/>
        <dsp:cNvSpPr/>
      </dsp:nvSpPr>
      <dsp:spPr>
        <a:xfrm>
          <a:off x="0" y="1080363"/>
          <a:ext cx="9605216" cy="1440484"/>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BB8F2E2-7001-48C0-98E0-A02CA2D00E7A}">
      <dsp:nvSpPr>
        <dsp:cNvPr id="0" name=""/>
        <dsp:cNvSpPr/>
      </dsp:nvSpPr>
      <dsp:spPr>
        <a:xfrm>
          <a:off x="192" y="0"/>
          <a:ext cx="1546739" cy="1440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marL="0" lvl="0" indent="0" algn="ctr" defTabSz="622300">
            <a:lnSpc>
              <a:spcPct val="90000"/>
            </a:lnSpc>
            <a:spcBef>
              <a:spcPct val="0"/>
            </a:spcBef>
            <a:spcAft>
              <a:spcPct val="35000"/>
            </a:spcAft>
            <a:buNone/>
          </a:pPr>
          <a:r>
            <a:rPr lang="en-US" sz="1400" b="0" i="0" kern="1200" dirty="0"/>
            <a:t>Initial </a:t>
          </a:r>
        </a:p>
        <a:p>
          <a:pPr marL="0" lvl="0" indent="0" algn="ctr" defTabSz="622300">
            <a:lnSpc>
              <a:spcPct val="90000"/>
            </a:lnSpc>
            <a:spcBef>
              <a:spcPct val="0"/>
            </a:spcBef>
            <a:spcAft>
              <a:spcPct val="35000"/>
            </a:spcAft>
            <a:buNone/>
          </a:pPr>
          <a:r>
            <a:rPr lang="en-US" sz="1400" b="0" i="0" kern="1200" dirty="0"/>
            <a:t>p-Value : 0.475</a:t>
          </a:r>
          <a:endParaRPr lang="en-US" sz="1400" kern="1200" dirty="0"/>
        </a:p>
      </dsp:txBody>
      <dsp:txXfrm>
        <a:off x="192" y="0"/>
        <a:ext cx="1546739" cy="1440484"/>
      </dsp:txXfrm>
    </dsp:sp>
    <dsp:sp modelId="{60508873-2998-4A2F-813B-F66F3D110DF7}">
      <dsp:nvSpPr>
        <dsp:cNvPr id="0" name=""/>
        <dsp:cNvSpPr/>
      </dsp:nvSpPr>
      <dsp:spPr>
        <a:xfrm>
          <a:off x="593501" y="1620545"/>
          <a:ext cx="360121" cy="36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63D542-CEFD-4BF0-9BF6-A0FD5AEDCA0C}">
      <dsp:nvSpPr>
        <dsp:cNvPr id="0" name=""/>
        <dsp:cNvSpPr/>
      </dsp:nvSpPr>
      <dsp:spPr>
        <a:xfrm>
          <a:off x="1588139" y="2160727"/>
          <a:ext cx="1124160" cy="1440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r>
            <a:rPr lang="en-US" sz="1400" b="0" i="0" kern="1200" dirty="0"/>
            <a:t>p-Value &gt; 0.05, we fail to reject the Null Hypothesis.</a:t>
          </a:r>
          <a:endParaRPr lang="en-US" sz="1400" kern="1200" dirty="0"/>
        </a:p>
      </dsp:txBody>
      <dsp:txXfrm>
        <a:off x="1588139" y="2160727"/>
        <a:ext cx="1124160" cy="1440484"/>
      </dsp:txXfrm>
    </dsp:sp>
    <dsp:sp modelId="{53968B96-7E37-4BDA-924C-B3B0752B91CA}">
      <dsp:nvSpPr>
        <dsp:cNvPr id="0" name=""/>
        <dsp:cNvSpPr/>
      </dsp:nvSpPr>
      <dsp:spPr>
        <a:xfrm>
          <a:off x="1970159" y="1620545"/>
          <a:ext cx="360121" cy="36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529C38-9641-4A30-8D7E-692DC9D270C1}">
      <dsp:nvSpPr>
        <dsp:cNvPr id="0" name=""/>
        <dsp:cNvSpPr/>
      </dsp:nvSpPr>
      <dsp:spPr>
        <a:xfrm>
          <a:off x="2753507" y="0"/>
          <a:ext cx="1279646" cy="1440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marL="0" lvl="0" indent="0" algn="ctr" defTabSz="622300">
            <a:lnSpc>
              <a:spcPct val="90000"/>
            </a:lnSpc>
            <a:spcBef>
              <a:spcPct val="0"/>
            </a:spcBef>
            <a:spcAft>
              <a:spcPct val="35000"/>
            </a:spcAft>
            <a:buNone/>
          </a:pPr>
          <a:r>
            <a:rPr lang="en-US" sz="1400" b="0" i="0" kern="1200" dirty="0"/>
            <a:t>Use differencing to </a:t>
          </a:r>
          <a:r>
            <a:rPr lang="en-US" sz="1400" b="0" i="0" kern="1200" dirty="0" err="1"/>
            <a:t>Stationarize</a:t>
          </a:r>
          <a:r>
            <a:rPr lang="en-US" sz="1400" b="0" i="0" kern="1200" dirty="0"/>
            <a:t> it with </a:t>
          </a:r>
          <a:r>
            <a:rPr lang="en-US" sz="1400" b="1" i="0" kern="1200" dirty="0"/>
            <a:t>d = 1</a:t>
          </a:r>
          <a:endParaRPr lang="en-US" sz="1400" b="1" kern="1200" dirty="0"/>
        </a:p>
      </dsp:txBody>
      <dsp:txXfrm>
        <a:off x="2753507" y="0"/>
        <a:ext cx="1279646" cy="1440484"/>
      </dsp:txXfrm>
    </dsp:sp>
    <dsp:sp modelId="{FAAF7512-4CBA-4EC9-A7F9-580F2D1274E3}">
      <dsp:nvSpPr>
        <dsp:cNvPr id="0" name=""/>
        <dsp:cNvSpPr/>
      </dsp:nvSpPr>
      <dsp:spPr>
        <a:xfrm>
          <a:off x="3213270" y="1620545"/>
          <a:ext cx="360121" cy="36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E7F021-666F-4B9E-9144-7FE5714FA729}">
      <dsp:nvSpPr>
        <dsp:cNvPr id="0" name=""/>
        <dsp:cNvSpPr/>
      </dsp:nvSpPr>
      <dsp:spPr>
        <a:xfrm>
          <a:off x="4074362" y="2160727"/>
          <a:ext cx="1291901" cy="1440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r>
            <a:rPr lang="en-US" sz="1400" b="0" i="0" kern="1200" dirty="0"/>
            <a:t>P-Value after differencing : 0.01</a:t>
          </a:r>
          <a:endParaRPr lang="en-US" sz="1400" kern="1200" dirty="0"/>
        </a:p>
      </dsp:txBody>
      <dsp:txXfrm>
        <a:off x="4074362" y="2160727"/>
        <a:ext cx="1291901" cy="1440484"/>
      </dsp:txXfrm>
    </dsp:sp>
    <dsp:sp modelId="{10D01391-D779-4899-98F0-0E7D947F1DA4}">
      <dsp:nvSpPr>
        <dsp:cNvPr id="0" name=""/>
        <dsp:cNvSpPr/>
      </dsp:nvSpPr>
      <dsp:spPr>
        <a:xfrm>
          <a:off x="4540252" y="1620545"/>
          <a:ext cx="360121" cy="36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1A11B6-AD48-412F-BA9D-3B1B5B25C33C}">
      <dsp:nvSpPr>
        <dsp:cNvPr id="0" name=""/>
        <dsp:cNvSpPr/>
      </dsp:nvSpPr>
      <dsp:spPr>
        <a:xfrm>
          <a:off x="5614153" y="0"/>
          <a:ext cx="1744669" cy="1440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b" anchorCtr="0">
          <a:noAutofit/>
        </a:bodyPr>
        <a:lstStyle/>
        <a:p>
          <a:pPr marL="0" lvl="0" indent="0" algn="ctr" defTabSz="622300">
            <a:lnSpc>
              <a:spcPct val="90000"/>
            </a:lnSpc>
            <a:spcBef>
              <a:spcPct val="0"/>
            </a:spcBef>
            <a:spcAft>
              <a:spcPct val="35000"/>
            </a:spcAft>
            <a:buNone/>
          </a:pPr>
          <a:r>
            <a:rPr lang="en-US" sz="1400" b="0" i="0" kern="1200" dirty="0"/>
            <a:t>Referred ACF and PACF graphs for p and q values</a:t>
          </a:r>
          <a:endParaRPr lang="en-US" sz="1400" kern="1200" dirty="0"/>
        </a:p>
      </dsp:txBody>
      <dsp:txXfrm>
        <a:off x="5614153" y="0"/>
        <a:ext cx="1744669" cy="1440484"/>
      </dsp:txXfrm>
    </dsp:sp>
    <dsp:sp modelId="{4F760FFD-8DD3-478C-A2D0-E89D07527C50}">
      <dsp:nvSpPr>
        <dsp:cNvPr id="0" name=""/>
        <dsp:cNvSpPr/>
      </dsp:nvSpPr>
      <dsp:spPr>
        <a:xfrm>
          <a:off x="6379664" y="1618762"/>
          <a:ext cx="360121" cy="36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C0B5C0-A05F-4FC2-B2A3-C59C5B9A90C3}">
      <dsp:nvSpPr>
        <dsp:cNvPr id="0" name=""/>
        <dsp:cNvSpPr/>
      </dsp:nvSpPr>
      <dsp:spPr>
        <a:xfrm>
          <a:off x="7359317" y="2160727"/>
          <a:ext cx="1451153" cy="1440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r>
            <a:rPr lang="en-US" sz="1400" b="0" i="0" kern="1200" dirty="0"/>
            <a:t>Selected p and q values using </a:t>
          </a:r>
          <a:r>
            <a:rPr lang="en-US" sz="1400" b="0" i="0" kern="1200" dirty="0" err="1"/>
            <a:t>auto.arima</a:t>
          </a:r>
          <a:r>
            <a:rPr lang="en-US" sz="1400" b="0" i="0" kern="1200" dirty="0"/>
            <a:t>()</a:t>
          </a:r>
        </a:p>
        <a:p>
          <a:pPr marL="0" lvl="0" indent="0" algn="ctr" defTabSz="622300">
            <a:lnSpc>
              <a:spcPct val="90000"/>
            </a:lnSpc>
            <a:spcBef>
              <a:spcPct val="0"/>
            </a:spcBef>
            <a:spcAft>
              <a:spcPct val="35000"/>
            </a:spcAft>
            <a:buNone/>
          </a:pPr>
          <a:r>
            <a:rPr lang="en-US" sz="1400" b="1" kern="1200" dirty="0"/>
            <a:t>p = 0</a:t>
          </a:r>
          <a:r>
            <a:rPr lang="en-US" sz="1400" kern="1200" dirty="0"/>
            <a:t> &amp; </a:t>
          </a:r>
          <a:r>
            <a:rPr lang="en-US" sz="1400" b="1" kern="1200" dirty="0"/>
            <a:t>q = 0</a:t>
          </a:r>
        </a:p>
      </dsp:txBody>
      <dsp:txXfrm>
        <a:off x="7359317" y="2160727"/>
        <a:ext cx="1451153" cy="1440484"/>
      </dsp:txXfrm>
    </dsp:sp>
    <dsp:sp modelId="{5DEAAE51-9517-4B60-85A8-CA3A5DEA4756}">
      <dsp:nvSpPr>
        <dsp:cNvPr id="0" name=""/>
        <dsp:cNvSpPr/>
      </dsp:nvSpPr>
      <dsp:spPr>
        <a:xfrm>
          <a:off x="8128044" y="1618762"/>
          <a:ext cx="360121" cy="36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44F663-FBF3-488F-B753-C18A1C0F702E}">
      <dsp:nvSpPr>
        <dsp:cNvPr id="0" name=""/>
        <dsp:cNvSpPr/>
      </dsp:nvSpPr>
      <dsp:spPr>
        <a:xfrm>
          <a:off x="842" y="0"/>
          <a:ext cx="1724478" cy="369332"/>
        </a:xfrm>
        <a:prstGeom prst="roundRect">
          <a:avLst/>
        </a:prstGeom>
        <a:solidFill>
          <a:schemeClr val="accent1">
            <a:hueOff val="0"/>
            <a:satOff val="0"/>
            <a:lumOff val="0"/>
            <a:alphaOff val="0"/>
          </a:schemeClr>
        </a:solidFill>
        <a:ln w="12700" cap="flat" cmpd="sng" algn="ctr">
          <a:noFill/>
          <a:prstDash val="solid"/>
          <a:miter lim="800000"/>
        </a:ln>
        <a:effectLst>
          <a:outerShdw blurRad="107950" dist="12700" dir="5400000" algn="ctr" rotWithShape="0">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t>ARIMA(0,1,0)</a:t>
          </a:r>
        </a:p>
      </dsp:txBody>
      <dsp:txXfrm>
        <a:off x="18871" y="18029"/>
        <a:ext cx="1688420" cy="333274"/>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g>
</file>

<file path=ppt/media/image2.png>
</file>

<file path=ppt/media/image3.png>
</file>

<file path=ppt/media/image4.sv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6/19/2024</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2318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6/19/2024</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29047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6/19/2024</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1473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6/19/2024</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5720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6/19/2024</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4561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6/19/2024</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74240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6/19/2024</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1912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6/19/2024</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3565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6/19/2024</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2056005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6/19/2024</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2218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6/19/2024</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5543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6/19/2024</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3782094882"/>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tock Market Bar Graph">
            <a:extLst>
              <a:ext uri="{FF2B5EF4-FFF2-40B4-BE49-F238E27FC236}">
                <a16:creationId xmlns:a16="http://schemas.microsoft.com/office/drawing/2014/main" id="{26EB6EC7-63A2-D1D3-62D2-35E08FEB9FF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20" y="1"/>
            <a:ext cx="12191980" cy="6857999"/>
          </a:xfrm>
          <a:prstGeom prst="rect">
            <a:avLst/>
          </a:prstGeom>
        </p:spPr>
      </p:pic>
      <p:sp>
        <p:nvSpPr>
          <p:cNvPr id="11" name="Rectangle">
            <a:extLst>
              <a:ext uri="{FF2B5EF4-FFF2-40B4-BE49-F238E27FC236}">
                <a16:creationId xmlns:a16="http://schemas.microsoft.com/office/drawing/2014/main" id="{8B80D579-AC08-8D49-BB6A-21123F80B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8469492" cy="6858000"/>
          </a:xfrm>
          <a:prstGeom prst="rect">
            <a:avLst/>
          </a:prstGeom>
          <a:gradFill flip="none" rotWithShape="1">
            <a:gsLst>
              <a:gs pos="31000">
                <a:schemeClr val="bg1">
                  <a:alpha val="80000"/>
                </a:schemeClr>
              </a:gs>
              <a:gs pos="0">
                <a:schemeClr val="bg1"/>
              </a:gs>
              <a:gs pos="100000">
                <a:schemeClr val="bg1">
                  <a:alpha val="34000"/>
                </a:schemeClr>
              </a:gs>
            </a:gsLst>
            <a:path path="circle">
              <a:fillToRect r="100000" b="100000"/>
            </a:path>
            <a:tileRect l="-100000" t="-100000"/>
          </a:gradFill>
          <a:ln w="12700">
            <a:miter lim="400000"/>
          </a:ln>
        </p:spPr>
        <p:txBody>
          <a:bodyPr lIns="50800" tIns="50800" rIns="50800" bIns="50800" anchor="ctr"/>
          <a:lstStyle/>
          <a:p>
            <a:pPr algn="ctr"/>
            <a:endParaRPr sz="2600" cap="all" dirty="0">
              <a:solidFill>
                <a:srgbClr val="FFFFFF"/>
              </a:solidFill>
              <a:sym typeface="Avenir Next"/>
            </a:endParaRPr>
          </a:p>
        </p:txBody>
      </p:sp>
      <p:sp>
        <p:nvSpPr>
          <p:cNvPr id="2" name="Title 1"/>
          <p:cNvSpPr>
            <a:spLocks noGrp="1"/>
          </p:cNvSpPr>
          <p:nvPr>
            <p:ph type="ctrTitle"/>
          </p:nvPr>
        </p:nvSpPr>
        <p:spPr>
          <a:xfrm>
            <a:off x="565150" y="768334"/>
            <a:ext cx="6969505" cy="2866405"/>
          </a:xfrm>
        </p:spPr>
        <p:txBody>
          <a:bodyPr>
            <a:normAutofit/>
          </a:bodyPr>
          <a:lstStyle/>
          <a:p>
            <a:pPr>
              <a:lnSpc>
                <a:spcPct val="90000"/>
              </a:lnSpc>
            </a:pPr>
            <a:r>
              <a:rPr lang="en-US" sz="5600"/>
              <a:t>Stock Price Prediction</a:t>
            </a:r>
            <a:br>
              <a:rPr lang="en-US" sz="5600"/>
            </a:br>
            <a:r>
              <a:rPr lang="en-US" sz="5600"/>
              <a:t>using ARIMA Model</a:t>
            </a:r>
          </a:p>
        </p:txBody>
      </p:sp>
      <p:sp>
        <p:nvSpPr>
          <p:cNvPr id="3" name="Subtitle 2"/>
          <p:cNvSpPr>
            <a:spLocks noGrp="1"/>
          </p:cNvSpPr>
          <p:nvPr>
            <p:ph type="subTitle" idx="1"/>
          </p:nvPr>
        </p:nvSpPr>
        <p:spPr>
          <a:xfrm>
            <a:off x="565150" y="4378489"/>
            <a:ext cx="6969505" cy="1475177"/>
          </a:xfrm>
        </p:spPr>
        <p:txBody>
          <a:bodyPr>
            <a:normAutofit fontScale="92500" lnSpcReduction="20000"/>
          </a:bodyPr>
          <a:lstStyle/>
          <a:p>
            <a:r>
              <a:rPr lang="en-US" dirty="0"/>
              <a:t>Allan Johns </a:t>
            </a:r>
          </a:p>
          <a:p>
            <a:r>
              <a:rPr lang="en-US" dirty="0"/>
              <a:t>Amritesh Vadakkedath Babu </a:t>
            </a:r>
          </a:p>
          <a:p>
            <a:r>
              <a:rPr lang="en-US" dirty="0"/>
              <a:t>Asin Sona Thomas </a:t>
            </a:r>
          </a:p>
          <a:p>
            <a:r>
              <a:rPr lang="en-US" dirty="0" err="1"/>
              <a:t>Snehagee</a:t>
            </a:r>
            <a:r>
              <a:rPr lang="en-US" dirty="0"/>
              <a:t> Keshavan </a:t>
            </a:r>
            <a:r>
              <a:rPr lang="en-US" dirty="0" err="1"/>
              <a:t>Saji</a:t>
            </a:r>
            <a:r>
              <a:rPr lang="en-US" dirty="0"/>
              <a:t> </a:t>
            </a:r>
          </a:p>
        </p:txBody>
      </p:sp>
      <p:cxnSp>
        <p:nvCxnSpPr>
          <p:cNvPr id="13" name="Straight Connector 12">
            <a:extLst>
              <a:ext uri="{FF2B5EF4-FFF2-40B4-BE49-F238E27FC236}">
                <a16:creationId xmlns:a16="http://schemas.microsoft.com/office/drawing/2014/main" id="{EC392F51-F23E-E242-9750-A5B1F128E57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7335835"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44406D7A-DB1A-D940-8AD1-93FAF9DD71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16" name="Freeform 40">
              <a:extLst>
                <a:ext uri="{FF2B5EF4-FFF2-40B4-BE49-F238E27FC236}">
                  <a16:creationId xmlns:a16="http://schemas.microsoft.com/office/drawing/2014/main" id="{D0F85DF7-431B-BE45-B932-0E22FC3F8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41">
              <a:extLst>
                <a:ext uri="{FF2B5EF4-FFF2-40B4-BE49-F238E27FC236}">
                  <a16:creationId xmlns:a16="http://schemas.microsoft.com/office/drawing/2014/main" id="{BEA0AA89-2965-2A44-B84E-51C748B2D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42">
              <a:extLst>
                <a:ext uri="{FF2B5EF4-FFF2-40B4-BE49-F238E27FC236}">
                  <a16:creationId xmlns:a16="http://schemas.microsoft.com/office/drawing/2014/main" id="{7EC47259-887A-FD48-989C-42BC5A3C9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43">
              <a:extLst>
                <a:ext uri="{FF2B5EF4-FFF2-40B4-BE49-F238E27FC236}">
                  <a16:creationId xmlns:a16="http://schemas.microsoft.com/office/drawing/2014/main" id="{16E261C3-18BE-934F-8A2B-59BE70AE2F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44">
              <a:extLst>
                <a:ext uri="{FF2B5EF4-FFF2-40B4-BE49-F238E27FC236}">
                  <a16:creationId xmlns:a16="http://schemas.microsoft.com/office/drawing/2014/main" id="{35A2267B-0862-A24E-87D2-6CE5187CF9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45">
              <a:extLst>
                <a:ext uri="{FF2B5EF4-FFF2-40B4-BE49-F238E27FC236}">
                  <a16:creationId xmlns:a16="http://schemas.microsoft.com/office/drawing/2014/main" id="{A404A0DE-A076-8C4E-B8D4-EBC9453377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53">
              <a:extLst>
                <a:ext uri="{FF2B5EF4-FFF2-40B4-BE49-F238E27FC236}">
                  <a16:creationId xmlns:a16="http://schemas.microsoft.com/office/drawing/2014/main" id="{9EED6D73-C275-3347-BB66-C839642572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5" name="Picture 4" descr="A close up of white text&#10;&#10;Description automatically generated">
            <a:extLst>
              <a:ext uri="{FF2B5EF4-FFF2-40B4-BE49-F238E27FC236}">
                <a16:creationId xmlns:a16="http://schemas.microsoft.com/office/drawing/2014/main" id="{0EE970D5-C690-5E98-7723-707F8E8C83E8}"/>
              </a:ext>
            </a:extLst>
          </p:cNvPr>
          <p:cNvPicPr>
            <a:picLocks noChangeAspect="1"/>
          </p:cNvPicPr>
          <p:nvPr/>
        </p:nvPicPr>
        <p:blipFill>
          <a:blip r:embed="rId5"/>
          <a:stretch>
            <a:fillRect/>
          </a:stretch>
        </p:blipFill>
        <p:spPr>
          <a:xfrm>
            <a:off x="738188" y="295274"/>
            <a:ext cx="1726408" cy="302421"/>
          </a:xfrm>
          <a:prstGeom prst="rect">
            <a:avLst/>
          </a:prstGeom>
        </p:spPr>
      </p:pic>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45979-E8A5-9E42-5CC3-209D9A6AA4E9}"/>
              </a:ext>
            </a:extLst>
          </p:cNvPr>
          <p:cNvSpPr>
            <a:spLocks noGrp="1"/>
          </p:cNvSpPr>
          <p:nvPr>
            <p:ph type="title"/>
          </p:nvPr>
        </p:nvSpPr>
        <p:spPr/>
        <p:txBody>
          <a:bodyPr/>
          <a:lstStyle/>
          <a:p>
            <a:r>
              <a:rPr lang="en-US" dirty="0"/>
              <a:t>ACF/PACF Charts</a:t>
            </a:r>
          </a:p>
        </p:txBody>
      </p:sp>
      <p:pic>
        <p:nvPicPr>
          <p:cNvPr id="5" name="Content Placeholder 4" descr="A comparison of a line graph&#10;&#10;Description automatically generated">
            <a:extLst>
              <a:ext uri="{FF2B5EF4-FFF2-40B4-BE49-F238E27FC236}">
                <a16:creationId xmlns:a16="http://schemas.microsoft.com/office/drawing/2014/main" id="{D84B1F10-73A7-056F-87C2-7CD2ACEF6B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3331" y="1485346"/>
            <a:ext cx="7486986" cy="5232133"/>
          </a:xfrm>
        </p:spPr>
      </p:pic>
    </p:spTree>
    <p:extLst>
      <p:ext uri="{BB962C8B-B14F-4D97-AF65-F5344CB8AC3E}">
        <p14:creationId xmlns:p14="http://schemas.microsoft.com/office/powerpoint/2010/main" val="38943889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omparison of a line graph&#10;&#10;Description automatically generated">
            <a:extLst>
              <a:ext uri="{FF2B5EF4-FFF2-40B4-BE49-F238E27FC236}">
                <a16:creationId xmlns:a16="http://schemas.microsoft.com/office/drawing/2014/main" id="{4D98CE9E-23E3-4DED-1767-34D2F3044032}"/>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05116" y="329208"/>
            <a:ext cx="3529531" cy="2466543"/>
          </a:xfrm>
        </p:spPr>
      </p:pic>
      <p:sp>
        <p:nvSpPr>
          <p:cNvPr id="7" name="TextBox 6">
            <a:extLst>
              <a:ext uri="{FF2B5EF4-FFF2-40B4-BE49-F238E27FC236}">
                <a16:creationId xmlns:a16="http://schemas.microsoft.com/office/drawing/2014/main" id="{2BF70014-2D16-B1A0-A87E-5479DCE89427}"/>
              </a:ext>
            </a:extLst>
          </p:cNvPr>
          <p:cNvSpPr txBox="1"/>
          <p:nvPr/>
        </p:nvSpPr>
        <p:spPr>
          <a:xfrm>
            <a:off x="448418" y="936010"/>
            <a:ext cx="7739966" cy="4985980"/>
          </a:xfrm>
          <a:prstGeom prst="rect">
            <a:avLst/>
          </a:prstGeom>
          <a:noFill/>
        </p:spPr>
        <p:txBody>
          <a:bodyPr wrap="square" rtlCol="0">
            <a:spAutoFit/>
          </a:bodyPr>
          <a:lstStyle/>
          <a:p>
            <a:r>
              <a:rPr lang="en-US" sz="2400" b="1" dirty="0"/>
              <a:t>ACF Plot</a:t>
            </a:r>
          </a:p>
          <a:p>
            <a:endParaRPr lang="en-US" dirty="0"/>
          </a:p>
          <a:p>
            <a:pPr marL="285750" indent="-285750">
              <a:buFont typeface="Arial" panose="020B0604020202020204" pitchFamily="34" charset="0"/>
              <a:buChar char="•"/>
            </a:pPr>
            <a:r>
              <a:rPr lang="en-US" dirty="0"/>
              <a:t>The ACF plot of the differenced series shows no significant spikes beyond lag 0.</a:t>
            </a:r>
          </a:p>
          <a:p>
            <a:pPr marL="285750" indent="-285750">
              <a:buFont typeface="Arial" panose="020B0604020202020204" pitchFamily="34" charset="0"/>
              <a:buChar char="•"/>
            </a:pPr>
            <a:r>
              <a:rPr lang="en-US" dirty="0"/>
              <a:t>This indicates that there is no substantial autocorrelation left in the differenced series.</a:t>
            </a:r>
          </a:p>
          <a:p>
            <a:pPr marL="285750" indent="-285750">
              <a:buFont typeface="Arial" panose="020B0604020202020204" pitchFamily="34" charset="0"/>
              <a:buChar char="•"/>
            </a:pPr>
            <a:r>
              <a:rPr lang="en-US" dirty="0"/>
              <a:t>This suggests that the moving average component (q) is not needed, i.e., q = 0.</a:t>
            </a:r>
          </a:p>
          <a:p>
            <a:endParaRPr lang="en-US" dirty="0"/>
          </a:p>
          <a:p>
            <a:r>
              <a:rPr lang="en-US" sz="2400" b="1" dirty="0"/>
              <a:t>PACF Plot</a:t>
            </a:r>
          </a:p>
          <a:p>
            <a:endParaRPr lang="en-US" dirty="0"/>
          </a:p>
          <a:p>
            <a:pPr marL="285750" indent="-285750">
              <a:buFont typeface="Arial" panose="020B0604020202020204" pitchFamily="34" charset="0"/>
              <a:buChar char="•"/>
            </a:pPr>
            <a:r>
              <a:rPr lang="en-US" dirty="0"/>
              <a:t>The PACF plot of the differenced series also shows no significant spikes beyond lag 0.</a:t>
            </a:r>
          </a:p>
          <a:p>
            <a:pPr marL="285750" indent="-285750">
              <a:buFont typeface="Arial" panose="020B0604020202020204" pitchFamily="34" charset="0"/>
              <a:buChar char="•"/>
            </a:pPr>
            <a:r>
              <a:rPr lang="en-US" dirty="0"/>
              <a:t>This indicates that there is no substantial partial autocorrelation left in the differenced series.</a:t>
            </a:r>
          </a:p>
          <a:p>
            <a:pPr marL="285750" indent="-285750">
              <a:buFont typeface="Arial" panose="020B0604020202020204" pitchFamily="34" charset="0"/>
              <a:buChar char="•"/>
            </a:pPr>
            <a:r>
              <a:rPr lang="en-US" dirty="0"/>
              <a:t>This suggests that the autoregressive component (p) is not needed, i.e., p = 0.</a:t>
            </a:r>
          </a:p>
        </p:txBody>
      </p:sp>
    </p:spTree>
    <p:extLst>
      <p:ext uri="{BB962C8B-B14F-4D97-AF65-F5344CB8AC3E}">
        <p14:creationId xmlns:p14="http://schemas.microsoft.com/office/powerpoint/2010/main" val="496074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561DA-1FAD-EC26-47EC-4DF7810C2D26}"/>
              </a:ext>
            </a:extLst>
          </p:cNvPr>
          <p:cNvSpPr>
            <a:spLocks noGrp="1"/>
          </p:cNvSpPr>
          <p:nvPr>
            <p:ph type="title"/>
          </p:nvPr>
        </p:nvSpPr>
        <p:spPr/>
        <p:txBody>
          <a:bodyPr/>
          <a:lstStyle/>
          <a:p>
            <a:r>
              <a:rPr lang="en-US" dirty="0"/>
              <a:t>ARIMA Model Development</a:t>
            </a:r>
          </a:p>
        </p:txBody>
      </p:sp>
      <p:graphicFrame>
        <p:nvGraphicFramePr>
          <p:cNvPr id="9" name="Content Placeholder 8">
            <a:extLst>
              <a:ext uri="{FF2B5EF4-FFF2-40B4-BE49-F238E27FC236}">
                <a16:creationId xmlns:a16="http://schemas.microsoft.com/office/drawing/2014/main" id="{415664CD-AE7F-5F21-DA37-70BE11BE207D}"/>
              </a:ext>
            </a:extLst>
          </p:cNvPr>
          <p:cNvGraphicFramePr>
            <a:graphicFrameLocks noGrp="1"/>
          </p:cNvGraphicFramePr>
          <p:nvPr>
            <p:ph idx="1"/>
            <p:extLst>
              <p:ext uri="{D42A27DB-BD31-4B8C-83A1-F6EECF244321}">
                <p14:modId xmlns:p14="http://schemas.microsoft.com/office/powerpoint/2010/main" val="2109621149"/>
              </p:ext>
            </p:extLst>
          </p:nvPr>
        </p:nvGraphicFramePr>
        <p:xfrm>
          <a:off x="565151" y="2160016"/>
          <a:ext cx="9605216" cy="36012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2" name="Diagram 11">
            <a:extLst>
              <a:ext uri="{FF2B5EF4-FFF2-40B4-BE49-F238E27FC236}">
                <a16:creationId xmlns:a16="http://schemas.microsoft.com/office/drawing/2014/main" id="{33D4D366-C81B-EA9A-A2E2-C8DDBC3327CA}"/>
              </a:ext>
            </a:extLst>
          </p:cNvPr>
          <p:cNvGraphicFramePr/>
          <p:nvPr>
            <p:extLst>
              <p:ext uri="{D42A27DB-BD31-4B8C-83A1-F6EECF244321}">
                <p14:modId xmlns:p14="http://schemas.microsoft.com/office/powerpoint/2010/main" val="76692767"/>
              </p:ext>
            </p:extLst>
          </p:nvPr>
        </p:nvGraphicFramePr>
        <p:xfrm>
          <a:off x="10300997" y="3769566"/>
          <a:ext cx="1726163" cy="36933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5724598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1B869-39D9-6423-2185-109738B6F93E}"/>
              </a:ext>
            </a:extLst>
          </p:cNvPr>
          <p:cNvSpPr>
            <a:spLocks noGrp="1"/>
          </p:cNvSpPr>
          <p:nvPr>
            <p:ph type="title"/>
          </p:nvPr>
        </p:nvSpPr>
        <p:spPr/>
        <p:txBody>
          <a:bodyPr/>
          <a:lstStyle/>
          <a:p>
            <a:r>
              <a:rPr lang="en-US" dirty="0"/>
              <a:t>Predictions</a:t>
            </a:r>
          </a:p>
        </p:txBody>
      </p:sp>
      <p:pic>
        <p:nvPicPr>
          <p:cNvPr id="5" name="Picture 4" descr="A graph showing the price of tesla stock prices&#10;&#10;Description automatically generated">
            <a:extLst>
              <a:ext uri="{FF2B5EF4-FFF2-40B4-BE49-F238E27FC236}">
                <a16:creationId xmlns:a16="http://schemas.microsoft.com/office/drawing/2014/main" id="{40BF3DFD-632E-615B-4420-A8FE006A0C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1534" y="867747"/>
            <a:ext cx="8310465" cy="5807605"/>
          </a:xfrm>
          <a:prstGeom prst="rect">
            <a:avLst/>
          </a:prstGeom>
        </p:spPr>
      </p:pic>
      <p:sp>
        <p:nvSpPr>
          <p:cNvPr id="3" name="Content Placeholder 2">
            <a:extLst>
              <a:ext uri="{FF2B5EF4-FFF2-40B4-BE49-F238E27FC236}">
                <a16:creationId xmlns:a16="http://schemas.microsoft.com/office/drawing/2014/main" id="{AFBC3CD6-40B8-AF8C-BC2F-DCFA14380562}"/>
              </a:ext>
            </a:extLst>
          </p:cNvPr>
          <p:cNvSpPr>
            <a:spLocks noGrp="1"/>
          </p:cNvSpPr>
          <p:nvPr>
            <p:ph idx="1"/>
          </p:nvPr>
        </p:nvSpPr>
        <p:spPr>
          <a:xfrm>
            <a:off x="565149" y="1488212"/>
            <a:ext cx="3427731" cy="3601212"/>
          </a:xfrm>
        </p:spPr>
        <p:txBody>
          <a:bodyPr>
            <a:normAutofit/>
          </a:bodyPr>
          <a:lstStyle/>
          <a:p>
            <a:r>
              <a:rPr lang="en-US" sz="2000" dirty="0"/>
              <a:t>Stock Price Prediction for the next 30 days</a:t>
            </a:r>
          </a:p>
        </p:txBody>
      </p:sp>
    </p:spTree>
    <p:extLst>
      <p:ext uri="{BB962C8B-B14F-4D97-AF65-F5344CB8AC3E}">
        <p14:creationId xmlns:p14="http://schemas.microsoft.com/office/powerpoint/2010/main" val="14553899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E821B-3E01-27CA-424B-12BF76A9E235}"/>
              </a:ext>
            </a:extLst>
          </p:cNvPr>
          <p:cNvSpPr>
            <a:spLocks noGrp="1"/>
          </p:cNvSpPr>
          <p:nvPr>
            <p:ph type="title"/>
          </p:nvPr>
        </p:nvSpPr>
        <p:spPr/>
        <p:txBody>
          <a:bodyPr/>
          <a:lstStyle/>
          <a:p>
            <a:r>
              <a:rPr lang="en-US" dirty="0"/>
              <a:t>Predictions</a:t>
            </a:r>
          </a:p>
        </p:txBody>
      </p:sp>
      <p:sp>
        <p:nvSpPr>
          <p:cNvPr id="4" name="Rectangle 1">
            <a:extLst>
              <a:ext uri="{FF2B5EF4-FFF2-40B4-BE49-F238E27FC236}">
                <a16:creationId xmlns:a16="http://schemas.microsoft.com/office/drawing/2014/main" id="{B5F41EAD-1804-052D-B909-5F6A914B96E9}"/>
              </a:ext>
            </a:extLst>
          </p:cNvPr>
          <p:cNvSpPr>
            <a:spLocks noGrp="1" noChangeArrowheads="1"/>
          </p:cNvSpPr>
          <p:nvPr>
            <p:ph idx="1"/>
          </p:nvPr>
        </p:nvSpPr>
        <p:spPr bwMode="auto">
          <a:xfrm>
            <a:off x="565150" y="1488722"/>
            <a:ext cx="1059815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forecasted prices are represented by a continuation of the line plot extending to the right.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There is a visible blue shaded area around the forecasted prices, which represents the confidence interval of the forecast.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The blue shaded area indicates the range within which the actual stock price is expected to lie with a certain level of confidence (typically 95% in most forecasts).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 wider shaded area suggests greater uncertainty in the forecast, while a narrower area indicates higher confidence in the predicted values.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In this plot, the confidence interval widens over time, indicating increasing uncertainty as the forecast horizon extends.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58241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CA389-84D9-AFAC-9C3F-799EA90D80FA}"/>
              </a:ext>
            </a:extLst>
          </p:cNvPr>
          <p:cNvSpPr>
            <a:spLocks noGrp="1"/>
          </p:cNvSpPr>
          <p:nvPr>
            <p:ph type="title"/>
          </p:nvPr>
        </p:nvSpPr>
        <p:spPr/>
        <p:txBody>
          <a:bodyPr/>
          <a:lstStyle/>
          <a:p>
            <a:r>
              <a:rPr lang="en-US" dirty="0"/>
              <a:t>Evaluation</a:t>
            </a:r>
          </a:p>
        </p:txBody>
      </p:sp>
      <p:graphicFrame>
        <p:nvGraphicFramePr>
          <p:cNvPr id="4" name="Content Placeholder 3">
            <a:extLst>
              <a:ext uri="{FF2B5EF4-FFF2-40B4-BE49-F238E27FC236}">
                <a16:creationId xmlns:a16="http://schemas.microsoft.com/office/drawing/2014/main" id="{D0215EA3-F379-36C8-4C97-1875B688E788}"/>
              </a:ext>
            </a:extLst>
          </p:cNvPr>
          <p:cNvGraphicFramePr>
            <a:graphicFrameLocks noGrp="1"/>
          </p:cNvGraphicFramePr>
          <p:nvPr>
            <p:ph idx="1"/>
            <p:extLst>
              <p:ext uri="{D42A27DB-BD31-4B8C-83A1-F6EECF244321}">
                <p14:modId xmlns:p14="http://schemas.microsoft.com/office/powerpoint/2010/main" val="29153440"/>
              </p:ext>
            </p:extLst>
          </p:nvPr>
        </p:nvGraphicFramePr>
        <p:xfrm>
          <a:off x="2132693" y="2687320"/>
          <a:ext cx="7335837" cy="741680"/>
        </p:xfrm>
        <a:graphic>
          <a:graphicData uri="http://schemas.openxmlformats.org/drawingml/2006/table">
            <a:tbl>
              <a:tblPr firstRow="1" bandRow="1">
                <a:tableStyleId>{5C22544A-7EE6-4342-B048-85BDC9FD1C3A}</a:tableStyleId>
              </a:tblPr>
              <a:tblGrid>
                <a:gridCol w="2445279">
                  <a:extLst>
                    <a:ext uri="{9D8B030D-6E8A-4147-A177-3AD203B41FA5}">
                      <a16:colId xmlns:a16="http://schemas.microsoft.com/office/drawing/2014/main" val="3630470277"/>
                    </a:ext>
                  </a:extLst>
                </a:gridCol>
                <a:gridCol w="2445279">
                  <a:extLst>
                    <a:ext uri="{9D8B030D-6E8A-4147-A177-3AD203B41FA5}">
                      <a16:colId xmlns:a16="http://schemas.microsoft.com/office/drawing/2014/main" val="211702024"/>
                    </a:ext>
                  </a:extLst>
                </a:gridCol>
                <a:gridCol w="2445279">
                  <a:extLst>
                    <a:ext uri="{9D8B030D-6E8A-4147-A177-3AD203B41FA5}">
                      <a16:colId xmlns:a16="http://schemas.microsoft.com/office/drawing/2014/main" val="372090438"/>
                    </a:ext>
                  </a:extLst>
                </a:gridCol>
              </a:tblGrid>
              <a:tr h="370840">
                <a:tc>
                  <a:txBody>
                    <a:bodyPr/>
                    <a:lstStyle/>
                    <a:p>
                      <a:pPr algn="ctr"/>
                      <a:r>
                        <a:rPr lang="en-US" dirty="0"/>
                        <a:t>RMSE</a:t>
                      </a:r>
                    </a:p>
                  </a:txBody>
                  <a:tcPr/>
                </a:tc>
                <a:tc>
                  <a:txBody>
                    <a:bodyPr/>
                    <a:lstStyle/>
                    <a:p>
                      <a:pPr algn="ctr"/>
                      <a:r>
                        <a:rPr lang="en-US" dirty="0"/>
                        <a:t>MAE</a:t>
                      </a:r>
                    </a:p>
                  </a:txBody>
                  <a:tcPr/>
                </a:tc>
                <a:tc>
                  <a:txBody>
                    <a:bodyPr/>
                    <a:lstStyle/>
                    <a:p>
                      <a:pPr algn="ctr"/>
                      <a:r>
                        <a:rPr lang="en-US" dirty="0"/>
                        <a:t>MAPE</a:t>
                      </a:r>
                    </a:p>
                  </a:txBody>
                  <a:tcPr/>
                </a:tc>
                <a:extLst>
                  <a:ext uri="{0D108BD9-81ED-4DB2-BD59-A6C34878D82A}">
                    <a16:rowId xmlns:a16="http://schemas.microsoft.com/office/drawing/2014/main" val="249650341"/>
                  </a:ext>
                </a:extLst>
              </a:tr>
              <a:tr h="370840">
                <a:tc>
                  <a:txBody>
                    <a:bodyPr/>
                    <a:lstStyle/>
                    <a:p>
                      <a:pPr algn="ctr"/>
                      <a:r>
                        <a:rPr lang="en-US" dirty="0">
                          <a:effectLst/>
                        </a:rPr>
                        <a:t>8.325</a:t>
                      </a:r>
                      <a:endParaRPr lang="en-US" dirty="0"/>
                    </a:p>
                  </a:txBody>
                  <a:tcPr/>
                </a:tc>
                <a:tc>
                  <a:txBody>
                    <a:bodyPr/>
                    <a:lstStyle/>
                    <a:p>
                      <a:pPr algn="ctr"/>
                      <a:r>
                        <a:rPr lang="en-US" dirty="0">
                          <a:effectLst/>
                        </a:rPr>
                        <a:t>5.798</a:t>
                      </a:r>
                      <a:endParaRPr lang="en-US" dirty="0"/>
                    </a:p>
                  </a:txBody>
                  <a:tcPr/>
                </a:tc>
                <a:tc>
                  <a:txBody>
                    <a:bodyPr/>
                    <a:lstStyle/>
                    <a:p>
                      <a:pPr algn="ctr"/>
                      <a:r>
                        <a:rPr lang="en-US" dirty="0">
                          <a:effectLst/>
                        </a:rPr>
                        <a:t>2.998</a:t>
                      </a:r>
                      <a:endParaRPr lang="en-US" dirty="0"/>
                    </a:p>
                  </a:txBody>
                  <a:tcPr/>
                </a:tc>
                <a:extLst>
                  <a:ext uri="{0D108BD9-81ED-4DB2-BD59-A6C34878D82A}">
                    <a16:rowId xmlns:a16="http://schemas.microsoft.com/office/drawing/2014/main" val="812718180"/>
                  </a:ext>
                </a:extLst>
              </a:tr>
            </a:tbl>
          </a:graphicData>
        </a:graphic>
      </p:graphicFrame>
      <p:sp>
        <p:nvSpPr>
          <p:cNvPr id="5" name="TextBox 4">
            <a:extLst>
              <a:ext uri="{FF2B5EF4-FFF2-40B4-BE49-F238E27FC236}">
                <a16:creationId xmlns:a16="http://schemas.microsoft.com/office/drawing/2014/main" id="{59A8EFA2-99D1-B7E0-E60A-F0DBA392A4D3}"/>
              </a:ext>
            </a:extLst>
          </p:cNvPr>
          <p:cNvSpPr txBox="1"/>
          <p:nvPr/>
        </p:nvSpPr>
        <p:spPr>
          <a:xfrm>
            <a:off x="765110" y="3853543"/>
            <a:ext cx="10870163" cy="2308324"/>
          </a:xfrm>
          <a:prstGeom prst="rect">
            <a:avLst/>
          </a:prstGeom>
          <a:noFill/>
        </p:spPr>
        <p:txBody>
          <a:bodyPr wrap="square" rtlCol="0">
            <a:spAutoFit/>
          </a:bodyPr>
          <a:lstStyle/>
          <a:p>
            <a:pPr marL="285750" indent="-285750">
              <a:buFont typeface="Wingdings" panose="05000000000000000000" pitchFamily="2" charset="2"/>
              <a:buChar char="v"/>
            </a:pPr>
            <a:r>
              <a:rPr lang="en-US" sz="1600" dirty="0"/>
              <a:t>An RMSE of 8.32 indicates that, on average, the forecasted stock prices deviate from the actual prices by about 8.32 units. For stock prices, this can be considered relatively low if the stock price is in the range of hundreds of dollars, suggesting that the model has a reasonable level of accuracy.</a:t>
            </a:r>
          </a:p>
          <a:p>
            <a:pPr marL="285750" indent="-285750">
              <a:buFont typeface="Wingdings" panose="05000000000000000000" pitchFamily="2" charset="2"/>
              <a:buChar char="v"/>
            </a:pPr>
            <a:endParaRPr lang="en-US" sz="1600" dirty="0"/>
          </a:p>
          <a:p>
            <a:pPr marL="285750" indent="-285750">
              <a:buFont typeface="Wingdings" panose="05000000000000000000" pitchFamily="2" charset="2"/>
              <a:buChar char="v"/>
            </a:pPr>
            <a:r>
              <a:rPr lang="en-US" sz="1600" dirty="0"/>
              <a:t>An MAE of 5.79 means that, on average, the forecasted stock prices are off by about 5.79 units.</a:t>
            </a:r>
          </a:p>
          <a:p>
            <a:pPr marL="285750" indent="-285750">
              <a:buFont typeface="Wingdings" panose="05000000000000000000" pitchFamily="2" charset="2"/>
              <a:buChar char="v"/>
            </a:pPr>
            <a:endParaRPr lang="en-US" sz="1600" dirty="0"/>
          </a:p>
          <a:p>
            <a:pPr marL="285750" indent="-285750">
              <a:buFont typeface="Wingdings" panose="05000000000000000000" pitchFamily="2" charset="2"/>
              <a:buChar char="v"/>
            </a:pPr>
            <a:r>
              <a:rPr lang="en-US" sz="1600" dirty="0"/>
              <a:t>A MAPE of 2.99% indicates that the forecasted prices deviate from the actual prices by about 2.99% on average. This is a relatively low percentage, suggesting that the model performs well in terms of percentage accuracy.</a:t>
            </a:r>
          </a:p>
        </p:txBody>
      </p:sp>
    </p:spTree>
    <p:extLst>
      <p:ext uri="{BB962C8B-B14F-4D97-AF65-F5344CB8AC3E}">
        <p14:creationId xmlns:p14="http://schemas.microsoft.com/office/powerpoint/2010/main" val="41622628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11" name="Oval 10">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Oval 13">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Oval 18">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Oval 24">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36" name="Straight Connector 35">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38" name="Rectangle 37">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C8BF6D-1E99-DA0A-9F3A-D24E8133789E}"/>
              </a:ext>
            </a:extLst>
          </p:cNvPr>
          <p:cNvSpPr>
            <a:spLocks noGrp="1"/>
          </p:cNvSpPr>
          <p:nvPr>
            <p:ph type="title"/>
          </p:nvPr>
        </p:nvSpPr>
        <p:spPr>
          <a:xfrm>
            <a:off x="667749" y="1872759"/>
            <a:ext cx="6404372" cy="2866405"/>
          </a:xfrm>
        </p:spPr>
        <p:txBody>
          <a:bodyPr vert="horz" lIns="91440" tIns="45720" rIns="91440" bIns="45720" rtlCol="0" anchor="t">
            <a:normAutofit fontScale="90000"/>
          </a:bodyPr>
          <a:lstStyle/>
          <a:p>
            <a:r>
              <a:rPr lang="en-US" sz="6000" dirty="0"/>
              <a:t>Dive into the </a:t>
            </a:r>
            <a:r>
              <a:rPr lang="en-US" sz="13800" dirty="0"/>
              <a:t>Code</a:t>
            </a:r>
            <a:endParaRPr lang="en-US" sz="6000" dirty="0"/>
          </a:p>
        </p:txBody>
      </p:sp>
      <p:cxnSp>
        <p:nvCxnSpPr>
          <p:cNvPr id="40" name="Straight Connector 39">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640437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qr code with a few squares&#10;&#10;Description automatically generated">
            <a:extLst>
              <a:ext uri="{FF2B5EF4-FFF2-40B4-BE49-F238E27FC236}">
                <a16:creationId xmlns:a16="http://schemas.microsoft.com/office/drawing/2014/main" id="{147FAFAD-A5CC-0888-BE23-8D686AD828A9}"/>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7188193" y="1548168"/>
            <a:ext cx="4002456" cy="4002456"/>
          </a:xfrm>
          <a:prstGeom prst="rect">
            <a:avLst/>
          </a:prstGeom>
        </p:spPr>
      </p:pic>
      <p:grpSp>
        <p:nvGrpSpPr>
          <p:cNvPr id="42" name="Group 41">
            <a:extLst>
              <a:ext uri="{FF2B5EF4-FFF2-40B4-BE49-F238E27FC236}">
                <a16:creationId xmlns:a16="http://schemas.microsoft.com/office/drawing/2014/main" id="{1B5E71B3-7269-894E-A00B-31D341365F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43" name="Freeform 85">
              <a:extLst>
                <a:ext uri="{FF2B5EF4-FFF2-40B4-BE49-F238E27FC236}">
                  <a16:creationId xmlns:a16="http://schemas.microsoft.com/office/drawing/2014/main" id="{FFFA3A20-1539-CC4A-9BE1-7415FE5A98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87">
              <a:extLst>
                <a:ext uri="{FF2B5EF4-FFF2-40B4-BE49-F238E27FC236}">
                  <a16:creationId xmlns:a16="http://schemas.microsoft.com/office/drawing/2014/main" id="{44EBCCFB-8EAB-2442-8E02-293F08D50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89">
              <a:extLst>
                <a:ext uri="{FF2B5EF4-FFF2-40B4-BE49-F238E27FC236}">
                  <a16:creationId xmlns:a16="http://schemas.microsoft.com/office/drawing/2014/main" id="{AFD14830-CC36-D64E-8173-398042563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97">
              <a:extLst>
                <a:ext uri="{FF2B5EF4-FFF2-40B4-BE49-F238E27FC236}">
                  <a16:creationId xmlns:a16="http://schemas.microsoft.com/office/drawing/2014/main" id="{FAA40AB8-EB6E-A44D-B3CA-7D25B64F5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885466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CA1E69-19FB-3C39-CFB1-6A05BD3D80E2}"/>
              </a:ext>
            </a:extLst>
          </p:cNvPr>
          <p:cNvPicPr>
            <a:picLocks noChangeAspect="1"/>
          </p:cNvPicPr>
          <p:nvPr/>
        </p:nvPicPr>
        <p:blipFill>
          <a:blip r:embed="rId2"/>
          <a:stretch>
            <a:fillRect/>
          </a:stretch>
        </p:blipFill>
        <p:spPr>
          <a:xfrm>
            <a:off x="265886" y="304057"/>
            <a:ext cx="5830114" cy="6087325"/>
          </a:xfrm>
          <a:prstGeom prst="rect">
            <a:avLst/>
          </a:prstGeom>
        </p:spPr>
      </p:pic>
      <p:pic>
        <p:nvPicPr>
          <p:cNvPr id="7" name="Picture 6" descr="A screen shot of a graph&#10;&#10;Description automatically generated">
            <a:extLst>
              <a:ext uri="{FF2B5EF4-FFF2-40B4-BE49-F238E27FC236}">
                <a16:creationId xmlns:a16="http://schemas.microsoft.com/office/drawing/2014/main" id="{0967B6E8-328B-0266-B7DD-155CBF3230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9331" y="1700569"/>
            <a:ext cx="5972669" cy="3294300"/>
          </a:xfrm>
          <a:prstGeom prst="rect">
            <a:avLst/>
          </a:prstGeom>
        </p:spPr>
      </p:pic>
    </p:spTree>
    <p:extLst>
      <p:ext uri="{BB962C8B-B14F-4D97-AF65-F5344CB8AC3E}">
        <p14:creationId xmlns:p14="http://schemas.microsoft.com/office/powerpoint/2010/main" val="19347496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6901AC-B855-EC81-2182-91049425A364}"/>
              </a:ext>
            </a:extLst>
          </p:cNvPr>
          <p:cNvSpPr>
            <a:spLocks noGrp="1"/>
          </p:cNvSpPr>
          <p:nvPr>
            <p:ph type="title"/>
          </p:nvPr>
        </p:nvSpPr>
        <p:spPr>
          <a:xfrm>
            <a:off x="565150" y="770890"/>
            <a:ext cx="6400999" cy="1268984"/>
          </a:xfrm>
        </p:spPr>
        <p:txBody>
          <a:bodyPr>
            <a:normAutofit/>
          </a:bodyPr>
          <a:lstStyle/>
          <a:p>
            <a:r>
              <a:rPr lang="en-US" dirty="0"/>
              <a:t>Introduction</a:t>
            </a:r>
          </a:p>
        </p:txBody>
      </p:sp>
      <p:sp>
        <p:nvSpPr>
          <p:cNvPr id="3" name="Content Placeholder 2">
            <a:extLst>
              <a:ext uri="{FF2B5EF4-FFF2-40B4-BE49-F238E27FC236}">
                <a16:creationId xmlns:a16="http://schemas.microsoft.com/office/drawing/2014/main" id="{BD5DE76D-C800-DECC-1CD4-A26ADE16532C}"/>
              </a:ext>
            </a:extLst>
          </p:cNvPr>
          <p:cNvSpPr>
            <a:spLocks noGrp="1"/>
          </p:cNvSpPr>
          <p:nvPr>
            <p:ph idx="1"/>
          </p:nvPr>
        </p:nvSpPr>
        <p:spPr>
          <a:xfrm>
            <a:off x="565150" y="2160016"/>
            <a:ext cx="6400999" cy="3601212"/>
          </a:xfrm>
        </p:spPr>
        <p:txBody>
          <a:bodyPr vert="horz" lIns="91440" tIns="45720" rIns="91440" bIns="45720" rtlCol="0">
            <a:normAutofit/>
          </a:bodyPr>
          <a:lstStyle/>
          <a:p>
            <a:r>
              <a:rPr lang="en-US" sz="2200" b="1">
                <a:latin typeface="Abadi"/>
                <a:ea typeface="+mn-lt"/>
                <a:cs typeface="+mn-lt"/>
              </a:rPr>
              <a:t>Time series analysis</a:t>
            </a:r>
            <a:r>
              <a:rPr lang="en-US" sz="2200">
                <a:latin typeface="Abadi"/>
                <a:ea typeface="+mn-lt"/>
                <a:cs typeface="+mn-lt"/>
              </a:rPr>
              <a:t> is a statistical technique that deals with time-ordered data points. It is widely used in various fields such as economics, finance, environmental studies, and more.</a:t>
            </a:r>
            <a:endParaRPr lang="en-US" sz="2200">
              <a:latin typeface="Abadi"/>
            </a:endParaRPr>
          </a:p>
          <a:p>
            <a:r>
              <a:rPr lang="en-US" sz="2200">
                <a:latin typeface="Abadi"/>
                <a:ea typeface="+mn-lt"/>
                <a:cs typeface="+mn-lt"/>
              </a:rPr>
              <a:t>In the </a:t>
            </a:r>
            <a:r>
              <a:rPr lang="en-US" sz="2200" b="1">
                <a:latin typeface="Abadi"/>
                <a:ea typeface="+mn-lt"/>
                <a:cs typeface="+mn-lt"/>
              </a:rPr>
              <a:t>financial sector</a:t>
            </a:r>
            <a:r>
              <a:rPr lang="en-US" sz="2200">
                <a:latin typeface="Abadi"/>
                <a:ea typeface="+mn-lt"/>
                <a:cs typeface="+mn-lt"/>
              </a:rPr>
              <a:t>, predicting stock prices is crucial for making informed investment decisions. </a:t>
            </a:r>
          </a:p>
          <a:p>
            <a:r>
              <a:rPr lang="en-US" sz="2200">
                <a:latin typeface="Abadi"/>
                <a:ea typeface="+mn-lt"/>
                <a:cs typeface="+mn-lt"/>
              </a:rPr>
              <a:t>Accurate forecasting models can provide significant advantages to traders and investors.</a:t>
            </a:r>
            <a:endParaRPr lang="en-US" sz="2200">
              <a:latin typeface="Abadi"/>
            </a:endParaRPr>
          </a:p>
          <a:p>
            <a:endParaRPr lang="en-US" sz="2200">
              <a:latin typeface="Abadi"/>
            </a:endParaRPr>
          </a:p>
        </p:txBody>
      </p:sp>
      <p:grpSp>
        <p:nvGrpSpPr>
          <p:cNvPr id="12" name="Group 11">
            <a:extLst>
              <a:ext uri="{FF2B5EF4-FFF2-40B4-BE49-F238E27FC236}">
                <a16:creationId xmlns:a16="http://schemas.microsoft.com/office/drawing/2014/main" id="{1B5E71B3-7269-894E-A00B-31D341365F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4677439"/>
            <a:chOff x="10290315" y="0"/>
            <a:chExt cx="1901686" cy="4677439"/>
          </a:xfrm>
        </p:grpSpPr>
        <p:sp>
          <p:nvSpPr>
            <p:cNvPr id="13" name="Freeform 85">
              <a:extLst>
                <a:ext uri="{FF2B5EF4-FFF2-40B4-BE49-F238E27FC236}">
                  <a16:creationId xmlns:a16="http://schemas.microsoft.com/office/drawing/2014/main" id="{FFFA3A20-1539-CC4A-9BE1-7415FE5A98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87">
              <a:extLst>
                <a:ext uri="{FF2B5EF4-FFF2-40B4-BE49-F238E27FC236}">
                  <a16:creationId xmlns:a16="http://schemas.microsoft.com/office/drawing/2014/main" id="{44EBCCFB-8EAB-2442-8E02-293F08D50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89">
              <a:extLst>
                <a:ext uri="{FF2B5EF4-FFF2-40B4-BE49-F238E27FC236}">
                  <a16:creationId xmlns:a16="http://schemas.microsoft.com/office/drawing/2014/main" id="{AFD14830-CC36-D64E-8173-398042563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97">
              <a:extLst>
                <a:ext uri="{FF2B5EF4-FFF2-40B4-BE49-F238E27FC236}">
                  <a16:creationId xmlns:a16="http://schemas.microsoft.com/office/drawing/2014/main" id="{FAA40AB8-EB6E-A44D-B3CA-7D25B64F5A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18" name="Straight Connector 17">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640437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7" name="Graphic 6" descr="Statistics">
            <a:extLst>
              <a:ext uri="{FF2B5EF4-FFF2-40B4-BE49-F238E27FC236}">
                <a16:creationId xmlns:a16="http://schemas.microsoft.com/office/drawing/2014/main" id="{09A32A17-8F45-9A38-3E16-55D9B864175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34656" y="1423446"/>
            <a:ext cx="4002456" cy="4002456"/>
          </a:xfrm>
          <a:prstGeom prst="rect">
            <a:avLst/>
          </a:prstGeom>
        </p:spPr>
      </p:pic>
      <p:pic>
        <p:nvPicPr>
          <p:cNvPr id="4" name="Picture 3" descr="A black and white logo&#10;&#10;Description automatically generated">
            <a:extLst>
              <a:ext uri="{FF2B5EF4-FFF2-40B4-BE49-F238E27FC236}">
                <a16:creationId xmlns:a16="http://schemas.microsoft.com/office/drawing/2014/main" id="{A822A738-9F62-B138-EE8F-7901B408C12A}"/>
              </a:ext>
            </a:extLst>
          </p:cNvPr>
          <p:cNvPicPr>
            <a:picLocks noChangeAspect="1"/>
          </p:cNvPicPr>
          <p:nvPr/>
        </p:nvPicPr>
        <p:blipFill>
          <a:blip r:embed="rId4"/>
          <a:stretch>
            <a:fillRect/>
          </a:stretch>
        </p:blipFill>
        <p:spPr>
          <a:xfrm>
            <a:off x="9039225" y="-997744"/>
            <a:ext cx="3150394" cy="3150394"/>
          </a:xfrm>
          <a:prstGeom prst="rect">
            <a:avLst/>
          </a:prstGeom>
        </p:spPr>
      </p:pic>
    </p:spTree>
    <p:extLst>
      <p:ext uri="{BB962C8B-B14F-4D97-AF65-F5344CB8AC3E}">
        <p14:creationId xmlns:p14="http://schemas.microsoft.com/office/powerpoint/2010/main" val="5653513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70BF8-36B5-DB75-F919-07A32A0F8BBF}"/>
              </a:ext>
            </a:extLst>
          </p:cNvPr>
          <p:cNvSpPr>
            <a:spLocks noGrp="1"/>
          </p:cNvSpPr>
          <p:nvPr>
            <p:ph type="title"/>
          </p:nvPr>
        </p:nvSpPr>
        <p:spPr/>
        <p:txBody>
          <a:bodyPr/>
          <a:lstStyle/>
          <a:p>
            <a:r>
              <a:rPr lang="en-US" dirty="0"/>
              <a:t>Objective and Data Source</a:t>
            </a:r>
          </a:p>
        </p:txBody>
      </p:sp>
      <p:sp>
        <p:nvSpPr>
          <p:cNvPr id="3" name="Content Placeholder 2">
            <a:extLst>
              <a:ext uri="{FF2B5EF4-FFF2-40B4-BE49-F238E27FC236}">
                <a16:creationId xmlns:a16="http://schemas.microsoft.com/office/drawing/2014/main" id="{D83521FE-04B5-BE75-2BA2-9C24A816A97D}"/>
              </a:ext>
            </a:extLst>
          </p:cNvPr>
          <p:cNvSpPr>
            <a:spLocks noGrp="1"/>
          </p:cNvSpPr>
          <p:nvPr>
            <p:ph idx="1"/>
          </p:nvPr>
        </p:nvSpPr>
        <p:spPr/>
        <p:txBody>
          <a:bodyPr>
            <a:normAutofit fontScale="92500"/>
          </a:bodyPr>
          <a:lstStyle/>
          <a:p>
            <a:pPr marL="0" indent="0">
              <a:buNone/>
            </a:pPr>
            <a:r>
              <a:rPr lang="en-US" b="1" dirty="0"/>
              <a:t>Objective</a:t>
            </a:r>
          </a:p>
          <a:p>
            <a:r>
              <a:rPr lang="en-US" dirty="0"/>
              <a:t>To predict Tesla’s stock prices using the ARIMA model.</a:t>
            </a:r>
          </a:p>
          <a:p>
            <a:pPr marL="0" indent="0">
              <a:buNone/>
            </a:pPr>
            <a:r>
              <a:rPr lang="en-US" b="1" dirty="0"/>
              <a:t>Data Source</a:t>
            </a:r>
          </a:p>
          <a:p>
            <a:r>
              <a:rPr lang="en-US" dirty="0">
                <a:latin typeface="+mj-lt"/>
              </a:rPr>
              <a:t>Yahoo Finance - </a:t>
            </a:r>
            <a:r>
              <a:rPr lang="en-US" i="0" dirty="0">
                <a:effectLst/>
                <a:highlight>
                  <a:srgbClr val="FFFFFF"/>
                </a:highlight>
                <a:latin typeface="+mj-lt"/>
              </a:rPr>
              <a:t>Tesla - Historical Stock Price Data</a:t>
            </a:r>
          </a:p>
          <a:p>
            <a:r>
              <a:rPr lang="en-US" b="0" i="0" dirty="0">
                <a:effectLst/>
                <a:highlight>
                  <a:srgbClr val="FFFFFF"/>
                </a:highlight>
                <a:latin typeface="+mj-lt"/>
              </a:rPr>
              <a:t>Period – Daily</a:t>
            </a:r>
          </a:p>
          <a:p>
            <a:r>
              <a:rPr lang="en-US" b="0" i="0" dirty="0">
                <a:effectLst/>
                <a:highlight>
                  <a:srgbClr val="FFFFFF"/>
                </a:highlight>
                <a:latin typeface="+mj-lt"/>
              </a:rPr>
              <a:t>Start Date - </a:t>
            </a:r>
            <a:r>
              <a:rPr lang="en-US" dirty="0">
                <a:highlight>
                  <a:srgbClr val="FFFFFF"/>
                </a:highlight>
              </a:rPr>
              <a:t>2020-01-01</a:t>
            </a:r>
            <a:endParaRPr lang="en-US" b="0" i="0" dirty="0">
              <a:effectLst/>
              <a:highlight>
                <a:srgbClr val="FFFFFF"/>
              </a:highlight>
              <a:latin typeface="+mj-lt"/>
            </a:endParaRPr>
          </a:p>
          <a:p>
            <a:r>
              <a:rPr lang="en-US" b="0" i="0" dirty="0">
                <a:effectLst/>
                <a:highlight>
                  <a:srgbClr val="FFFFFF"/>
                </a:highlight>
                <a:latin typeface="+mj-lt"/>
              </a:rPr>
              <a:t>End Date - </a:t>
            </a:r>
            <a:r>
              <a:rPr lang="en-US" dirty="0">
                <a:highlight>
                  <a:srgbClr val="FFFFFF"/>
                </a:highlight>
              </a:rPr>
              <a:t>2024-06-17</a:t>
            </a:r>
            <a:endParaRPr lang="en-US" b="1" dirty="0"/>
          </a:p>
        </p:txBody>
      </p:sp>
      <p:pic>
        <p:nvPicPr>
          <p:cNvPr id="8" name="Picture 7" descr="A red and black logo&#10;&#10;Description automatically generated">
            <a:extLst>
              <a:ext uri="{FF2B5EF4-FFF2-40B4-BE49-F238E27FC236}">
                <a16:creationId xmlns:a16="http://schemas.microsoft.com/office/drawing/2014/main" id="{86A96D3C-EBF3-CA27-E9C9-7DB03E658D1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17000" y="882650"/>
            <a:ext cx="976630" cy="976630"/>
          </a:xfrm>
          <a:prstGeom prst="rect">
            <a:avLst/>
          </a:prstGeom>
        </p:spPr>
      </p:pic>
    </p:spTree>
    <p:extLst>
      <p:ext uri="{BB962C8B-B14F-4D97-AF65-F5344CB8AC3E}">
        <p14:creationId xmlns:p14="http://schemas.microsoft.com/office/powerpoint/2010/main" val="2750380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D2726-67B5-99B7-85A9-CFC390A289B6}"/>
              </a:ext>
            </a:extLst>
          </p:cNvPr>
          <p:cNvSpPr>
            <a:spLocks noGrp="1"/>
          </p:cNvSpPr>
          <p:nvPr>
            <p:ph type="title"/>
          </p:nvPr>
        </p:nvSpPr>
        <p:spPr/>
        <p:txBody>
          <a:bodyPr/>
          <a:lstStyle/>
          <a:p>
            <a:r>
              <a:rPr lang="en-US" dirty="0"/>
              <a:t>ARIMA – An Overview</a:t>
            </a:r>
          </a:p>
        </p:txBody>
      </p:sp>
      <p:sp>
        <p:nvSpPr>
          <p:cNvPr id="3" name="Content Placeholder 2">
            <a:extLst>
              <a:ext uri="{FF2B5EF4-FFF2-40B4-BE49-F238E27FC236}">
                <a16:creationId xmlns:a16="http://schemas.microsoft.com/office/drawing/2014/main" id="{442B0E00-F7D7-5EE3-5E1F-5839D144D403}"/>
              </a:ext>
            </a:extLst>
          </p:cNvPr>
          <p:cNvSpPr>
            <a:spLocks noGrp="1"/>
          </p:cNvSpPr>
          <p:nvPr>
            <p:ph idx="1"/>
          </p:nvPr>
        </p:nvSpPr>
        <p:spPr/>
        <p:txBody>
          <a:bodyPr/>
          <a:lstStyle/>
          <a:p>
            <a:r>
              <a:rPr lang="en-US" dirty="0"/>
              <a:t>Auto-Regressive Integrated Moving Average. </a:t>
            </a:r>
          </a:p>
          <a:p>
            <a:r>
              <a:rPr lang="en-US" dirty="0"/>
              <a:t>It is a popular and widely used statistical method for time series forecasting. </a:t>
            </a:r>
          </a:p>
          <a:p>
            <a:r>
              <a:rPr lang="en-US" dirty="0"/>
              <a:t>ARIMA models are capable of capturing different standard temporal structures in time series data.</a:t>
            </a:r>
          </a:p>
        </p:txBody>
      </p:sp>
    </p:spTree>
    <p:extLst>
      <p:ext uri="{BB962C8B-B14F-4D97-AF65-F5344CB8AC3E}">
        <p14:creationId xmlns:p14="http://schemas.microsoft.com/office/powerpoint/2010/main" val="2239253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3BA60-6F8B-F0D7-F1C0-FA8E8A7BB01E}"/>
              </a:ext>
            </a:extLst>
          </p:cNvPr>
          <p:cNvSpPr>
            <a:spLocks noGrp="1"/>
          </p:cNvSpPr>
          <p:nvPr>
            <p:ph type="title"/>
          </p:nvPr>
        </p:nvSpPr>
        <p:spPr/>
        <p:txBody>
          <a:bodyPr/>
          <a:lstStyle/>
          <a:p>
            <a:r>
              <a:rPr lang="en-US" dirty="0"/>
              <a:t>Components of ARIMA</a:t>
            </a:r>
          </a:p>
        </p:txBody>
      </p:sp>
      <p:sp>
        <p:nvSpPr>
          <p:cNvPr id="3" name="Content Placeholder 2">
            <a:extLst>
              <a:ext uri="{FF2B5EF4-FFF2-40B4-BE49-F238E27FC236}">
                <a16:creationId xmlns:a16="http://schemas.microsoft.com/office/drawing/2014/main" id="{C3F6DA85-3C32-C6CD-F3C5-C699CB126511}"/>
              </a:ext>
            </a:extLst>
          </p:cNvPr>
          <p:cNvSpPr>
            <a:spLocks noGrp="1"/>
          </p:cNvSpPr>
          <p:nvPr>
            <p:ph idx="1"/>
          </p:nvPr>
        </p:nvSpPr>
        <p:spPr>
          <a:xfrm>
            <a:off x="565150" y="2160016"/>
            <a:ext cx="10329829" cy="3601212"/>
          </a:xfrm>
        </p:spPr>
        <p:txBody>
          <a:bodyPr>
            <a:normAutofit/>
          </a:bodyPr>
          <a:lstStyle/>
          <a:p>
            <a:pPr marL="0" indent="0">
              <a:buNone/>
            </a:pPr>
            <a:r>
              <a:rPr lang="en-US" dirty="0"/>
              <a:t>The ARIMA model is characterized by three parameters:</a:t>
            </a:r>
            <a:r>
              <a:rPr lang="en-US" i="1" dirty="0"/>
              <a:t> </a:t>
            </a:r>
            <a:r>
              <a:rPr lang="en-US" b="1" i="1" dirty="0"/>
              <a:t>p</a:t>
            </a:r>
            <a:r>
              <a:rPr lang="en-US" dirty="0"/>
              <a:t>, </a:t>
            </a:r>
            <a:r>
              <a:rPr lang="en-US" b="1" i="1" dirty="0"/>
              <a:t>d</a:t>
            </a:r>
            <a:r>
              <a:rPr lang="en-US" dirty="0"/>
              <a:t>, and </a:t>
            </a:r>
            <a:r>
              <a:rPr lang="en-US" b="1" i="1" dirty="0"/>
              <a:t>q</a:t>
            </a:r>
            <a:r>
              <a:rPr lang="en-US" dirty="0"/>
              <a:t>:</a:t>
            </a:r>
          </a:p>
          <a:p>
            <a:pPr marL="0" indent="0">
              <a:buNone/>
            </a:pPr>
            <a:endParaRPr lang="en-US" dirty="0"/>
          </a:p>
          <a:p>
            <a:pPr>
              <a:buFont typeface="Arial" panose="020B0604020202020204" pitchFamily="34" charset="0"/>
              <a:buChar char="•"/>
            </a:pPr>
            <a:r>
              <a:rPr lang="en-US" b="1" i="1" dirty="0"/>
              <a:t>p </a:t>
            </a:r>
            <a:r>
              <a:rPr lang="en-US" dirty="0"/>
              <a:t>: The number of lag observations included in the model (autoregressive part).</a:t>
            </a:r>
          </a:p>
          <a:p>
            <a:pPr>
              <a:buFont typeface="Arial" panose="020B0604020202020204" pitchFamily="34" charset="0"/>
              <a:buChar char="•"/>
            </a:pPr>
            <a:r>
              <a:rPr lang="en-US" b="1" i="1" dirty="0"/>
              <a:t>d </a:t>
            </a:r>
            <a:r>
              <a:rPr lang="en-US" dirty="0"/>
              <a:t>: The </a:t>
            </a:r>
            <a:r>
              <a:rPr lang="en-US" dirty="0">
                <a:effectLst>
                  <a:outerShdw blurRad="50800" dist="38100" dir="5400000" algn="t" rotWithShape="0">
                    <a:prstClr val="black">
                      <a:alpha val="40000"/>
                    </a:prstClr>
                  </a:outerShdw>
                </a:effectLst>
              </a:rPr>
              <a:t>number</a:t>
            </a:r>
            <a:r>
              <a:rPr lang="en-US" dirty="0"/>
              <a:t> of times that the raw observations are differenced to make the time series stationary (integrated part).</a:t>
            </a:r>
          </a:p>
          <a:p>
            <a:pPr>
              <a:buFont typeface="Arial" panose="020B0604020202020204" pitchFamily="34" charset="0"/>
              <a:buChar char="•"/>
            </a:pPr>
            <a:r>
              <a:rPr lang="en-US" b="1" i="1" dirty="0"/>
              <a:t>q </a:t>
            </a:r>
            <a:r>
              <a:rPr lang="en-US" dirty="0"/>
              <a:t>: The size of the moving average window (moving average part).</a:t>
            </a:r>
          </a:p>
          <a:p>
            <a:endParaRPr lang="en-US" dirty="0"/>
          </a:p>
        </p:txBody>
      </p:sp>
    </p:spTree>
    <p:extLst>
      <p:ext uri="{BB962C8B-B14F-4D97-AF65-F5344CB8AC3E}">
        <p14:creationId xmlns:p14="http://schemas.microsoft.com/office/powerpoint/2010/main" val="2207916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5A5C5-14C0-48E9-75E2-D8D1E2E56A7A}"/>
              </a:ext>
            </a:extLst>
          </p:cNvPr>
          <p:cNvSpPr>
            <a:spLocks noGrp="1"/>
          </p:cNvSpPr>
          <p:nvPr>
            <p:ph type="title"/>
          </p:nvPr>
        </p:nvSpPr>
        <p:spPr>
          <a:xfrm>
            <a:off x="565150" y="646978"/>
            <a:ext cx="7335835" cy="1535470"/>
          </a:xfrm>
        </p:spPr>
        <p:txBody>
          <a:bodyPr/>
          <a:lstStyle/>
          <a:p>
            <a:r>
              <a:rPr lang="en-US" dirty="0"/>
              <a:t>Visualize the Time Series</a:t>
            </a:r>
          </a:p>
        </p:txBody>
      </p:sp>
      <p:pic>
        <p:nvPicPr>
          <p:cNvPr id="9" name="Content Placeholder 8" descr="A graph of stock prices&#10;&#10;Description automatically generated">
            <a:extLst>
              <a:ext uri="{FF2B5EF4-FFF2-40B4-BE49-F238E27FC236}">
                <a16:creationId xmlns:a16="http://schemas.microsoft.com/office/drawing/2014/main" id="{2E174408-18C5-E8B9-0C19-3F09E8C519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5150" y="1397560"/>
            <a:ext cx="7464753" cy="5216596"/>
          </a:xfrm>
        </p:spPr>
      </p:pic>
    </p:spTree>
    <p:extLst>
      <p:ext uri="{BB962C8B-B14F-4D97-AF65-F5344CB8AC3E}">
        <p14:creationId xmlns:p14="http://schemas.microsoft.com/office/powerpoint/2010/main" val="2890514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87D4952-C195-D9B3-6477-6AD568195138}"/>
              </a:ext>
            </a:extLst>
          </p:cNvPr>
          <p:cNvSpPr>
            <a:spLocks noGrp="1"/>
          </p:cNvSpPr>
          <p:nvPr>
            <p:ph type="title"/>
          </p:nvPr>
        </p:nvSpPr>
        <p:spPr>
          <a:xfrm>
            <a:off x="565150" y="770890"/>
            <a:ext cx="7335835" cy="1268984"/>
          </a:xfrm>
        </p:spPr>
        <p:txBody>
          <a:bodyPr/>
          <a:lstStyle/>
          <a:p>
            <a:r>
              <a:rPr lang="en-US" dirty="0"/>
              <a:t>Visualize the Time Series</a:t>
            </a:r>
          </a:p>
        </p:txBody>
      </p:sp>
      <p:pic>
        <p:nvPicPr>
          <p:cNvPr id="8" name="Content Placeholder 8" descr="A graph of stock prices&#10;&#10;Description automatically generated">
            <a:extLst>
              <a:ext uri="{FF2B5EF4-FFF2-40B4-BE49-F238E27FC236}">
                <a16:creationId xmlns:a16="http://schemas.microsoft.com/office/drawing/2014/main" id="{1D686FD9-2C44-846F-B883-F733C256F62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830143" y="343195"/>
            <a:ext cx="3039898" cy="2124373"/>
          </a:xfrm>
          <a:prstGeom prst="rect">
            <a:avLst/>
          </a:prstGeom>
        </p:spPr>
      </p:pic>
      <p:sp>
        <p:nvSpPr>
          <p:cNvPr id="9" name="Rectangle 1">
            <a:extLst>
              <a:ext uri="{FF2B5EF4-FFF2-40B4-BE49-F238E27FC236}">
                <a16:creationId xmlns:a16="http://schemas.microsoft.com/office/drawing/2014/main" id="{9E2C14EA-6588-6F09-0EBC-91CA8BFEE53F}"/>
              </a:ext>
            </a:extLst>
          </p:cNvPr>
          <p:cNvSpPr>
            <a:spLocks noGrp="1" noChangeArrowheads="1"/>
          </p:cNvSpPr>
          <p:nvPr>
            <p:ph idx="1"/>
          </p:nvPr>
        </p:nvSpPr>
        <p:spPr bwMode="auto">
          <a:xfrm>
            <a:off x="321959" y="1533256"/>
            <a:ext cx="8987412"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Significant growth early in the period, peaking in early 2021.</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High volatility with notable peaks and troughs.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Major peak in early 2021 (~$400), significant troughs mid-2022 and late 2023.</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Frequent fluctuations indicate market reactions to various events.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mj-lt"/>
              </a:rPr>
              <a:t>Despite volatility, the stock price remained higher than the start. </a:t>
            </a:r>
          </a:p>
        </p:txBody>
      </p:sp>
    </p:spTree>
    <p:extLst>
      <p:ext uri="{BB962C8B-B14F-4D97-AF65-F5344CB8AC3E}">
        <p14:creationId xmlns:p14="http://schemas.microsoft.com/office/powerpoint/2010/main" val="2108386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anim calcmode="lin" valueType="num">
                                      <p:cBhvr additive="base">
                                        <p:cTn id="7"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anim calcmode="lin" valueType="num">
                                      <p:cBhvr additive="base">
                                        <p:cTn id="13" dur="50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anim calcmode="lin" valueType="num">
                                      <p:cBhvr additive="base">
                                        <p:cTn id="19" dur="500" fill="hold"/>
                                        <p:tgtEl>
                                          <p:spTgt spid="9">
                                            <p:txEl>
                                              <p:pRg st="5" end="5"/>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9">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xEl>
                                              <p:pRg st="7" end="7"/>
                                            </p:txEl>
                                          </p:spTgt>
                                        </p:tgtEl>
                                        <p:attrNameLst>
                                          <p:attrName>style.visibility</p:attrName>
                                        </p:attrNameLst>
                                      </p:cBhvr>
                                      <p:to>
                                        <p:strVal val="visible"/>
                                      </p:to>
                                    </p:set>
                                    <p:anim calcmode="lin" valueType="num">
                                      <p:cBhvr additive="base">
                                        <p:cTn id="25" dur="500" fill="hold"/>
                                        <p:tgtEl>
                                          <p:spTgt spid="9">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9">
                                            <p:txEl>
                                              <p:pRg st="9" end="9"/>
                                            </p:txEl>
                                          </p:spTgt>
                                        </p:tgtEl>
                                        <p:attrNameLst>
                                          <p:attrName>style.visibility</p:attrName>
                                        </p:attrNameLst>
                                      </p:cBhvr>
                                      <p:to>
                                        <p:strVal val="visible"/>
                                      </p:to>
                                    </p:set>
                                    <p:anim calcmode="lin" valueType="num">
                                      <p:cBhvr additive="base">
                                        <p:cTn id="31" dur="500" fill="hold"/>
                                        <p:tgtEl>
                                          <p:spTgt spid="9">
                                            <p:txEl>
                                              <p:pRg st="9" end="9"/>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9">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FB988-0595-D82B-E797-35FDA5026D7A}"/>
              </a:ext>
            </a:extLst>
          </p:cNvPr>
          <p:cNvSpPr>
            <a:spLocks noGrp="1"/>
          </p:cNvSpPr>
          <p:nvPr>
            <p:ph type="title"/>
          </p:nvPr>
        </p:nvSpPr>
        <p:spPr/>
        <p:txBody>
          <a:bodyPr/>
          <a:lstStyle/>
          <a:p>
            <a:r>
              <a:rPr lang="en-US" dirty="0" err="1"/>
              <a:t>Stationarize</a:t>
            </a:r>
            <a:r>
              <a:rPr lang="en-US" dirty="0"/>
              <a:t> the Series</a:t>
            </a:r>
          </a:p>
        </p:txBody>
      </p:sp>
      <p:sp>
        <p:nvSpPr>
          <p:cNvPr id="3" name="Content Placeholder 2">
            <a:extLst>
              <a:ext uri="{FF2B5EF4-FFF2-40B4-BE49-F238E27FC236}">
                <a16:creationId xmlns:a16="http://schemas.microsoft.com/office/drawing/2014/main" id="{8E4ECB8A-947D-A051-43AC-6D76E32B9250}"/>
              </a:ext>
            </a:extLst>
          </p:cNvPr>
          <p:cNvSpPr>
            <a:spLocks noGrp="1"/>
          </p:cNvSpPr>
          <p:nvPr>
            <p:ph idx="1"/>
          </p:nvPr>
        </p:nvSpPr>
        <p:spPr>
          <a:xfrm>
            <a:off x="565150" y="2160016"/>
            <a:ext cx="10416981" cy="3601212"/>
          </a:xfrm>
        </p:spPr>
        <p:txBody>
          <a:bodyPr>
            <a:normAutofit lnSpcReduction="10000"/>
          </a:bodyPr>
          <a:lstStyle/>
          <a:p>
            <a:r>
              <a:rPr lang="en-US" sz="2000" b="1" dirty="0"/>
              <a:t>What is </a:t>
            </a:r>
            <a:r>
              <a:rPr lang="en-US" sz="2000" b="1" dirty="0" err="1"/>
              <a:t>Stationarizing</a:t>
            </a:r>
            <a:r>
              <a:rPr lang="en-US" sz="2000" b="1" dirty="0"/>
              <a:t> ?</a:t>
            </a:r>
          </a:p>
          <a:p>
            <a:pPr>
              <a:buFont typeface="Wingdings" panose="05000000000000000000" pitchFamily="2" charset="2"/>
              <a:buChar char="Ø"/>
            </a:pPr>
            <a:r>
              <a:rPr lang="en-US" sz="2000" dirty="0" err="1"/>
              <a:t>Stationarizing</a:t>
            </a:r>
            <a:r>
              <a:rPr lang="en-US" sz="2000" dirty="0"/>
              <a:t> a time series involves transforming it to make its statistical properties (mean, variance, autocorrelation) constant over time.</a:t>
            </a:r>
          </a:p>
          <a:p>
            <a:pPr>
              <a:buFont typeface="Wingdings" panose="05000000000000000000" pitchFamily="2" charset="2"/>
              <a:buChar char="Ø"/>
            </a:pPr>
            <a:endParaRPr lang="en-US" sz="2000" dirty="0"/>
          </a:p>
          <a:p>
            <a:r>
              <a:rPr lang="en-US" sz="2000" b="1" dirty="0"/>
              <a:t>Why is </a:t>
            </a:r>
            <a:r>
              <a:rPr lang="en-US" sz="2000" b="1" dirty="0" err="1"/>
              <a:t>Stationarizing</a:t>
            </a:r>
            <a:r>
              <a:rPr lang="en-US" sz="2000" b="1" dirty="0"/>
              <a:t> Important?</a:t>
            </a:r>
          </a:p>
          <a:p>
            <a:pPr>
              <a:buFont typeface="Wingdings" panose="05000000000000000000" pitchFamily="2" charset="2"/>
              <a:buChar char="Ø"/>
            </a:pPr>
            <a:r>
              <a:rPr lang="en-US" sz="2000" dirty="0"/>
              <a:t>Many time series models, including ARIMA, assume the series is stationary for accurate modeling and forecasting.</a:t>
            </a:r>
          </a:p>
          <a:p>
            <a:pPr>
              <a:buFont typeface="Wingdings" panose="05000000000000000000" pitchFamily="2" charset="2"/>
              <a:buChar char="Ø"/>
            </a:pPr>
            <a:endParaRPr lang="en-US" sz="2000" dirty="0"/>
          </a:p>
          <a:p>
            <a:r>
              <a:rPr lang="en-US" sz="2000" dirty="0"/>
              <a:t>Stationary series are easier to model and predict because their behavior is consistent over time.</a:t>
            </a:r>
          </a:p>
        </p:txBody>
      </p:sp>
    </p:spTree>
    <p:extLst>
      <p:ext uri="{BB962C8B-B14F-4D97-AF65-F5344CB8AC3E}">
        <p14:creationId xmlns:p14="http://schemas.microsoft.com/office/powerpoint/2010/main" val="1580080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2427D-83AD-6AD3-61D1-06AF34208B62}"/>
              </a:ext>
            </a:extLst>
          </p:cNvPr>
          <p:cNvSpPr>
            <a:spLocks noGrp="1"/>
          </p:cNvSpPr>
          <p:nvPr>
            <p:ph type="title"/>
          </p:nvPr>
        </p:nvSpPr>
        <p:spPr/>
        <p:txBody>
          <a:bodyPr/>
          <a:lstStyle/>
          <a:p>
            <a:r>
              <a:rPr lang="en-US" dirty="0"/>
              <a:t>Test for Stationarity</a:t>
            </a:r>
          </a:p>
        </p:txBody>
      </p:sp>
      <p:sp>
        <p:nvSpPr>
          <p:cNvPr id="3" name="Content Placeholder 2">
            <a:extLst>
              <a:ext uri="{FF2B5EF4-FFF2-40B4-BE49-F238E27FC236}">
                <a16:creationId xmlns:a16="http://schemas.microsoft.com/office/drawing/2014/main" id="{B0294A67-D91D-8F85-AECF-AE9A488C904A}"/>
              </a:ext>
            </a:extLst>
          </p:cNvPr>
          <p:cNvSpPr>
            <a:spLocks noGrp="1"/>
          </p:cNvSpPr>
          <p:nvPr>
            <p:ph idx="1"/>
          </p:nvPr>
        </p:nvSpPr>
        <p:spPr>
          <a:xfrm>
            <a:off x="654244" y="1927906"/>
            <a:ext cx="10883511" cy="432739"/>
          </a:xfrm>
        </p:spPr>
        <p:txBody>
          <a:bodyPr>
            <a:normAutofit/>
          </a:bodyPr>
          <a:lstStyle/>
          <a:p>
            <a:pPr>
              <a:buFont typeface="Arial" panose="020B0604020202020204" pitchFamily="34" charset="0"/>
              <a:buChar char="•"/>
            </a:pPr>
            <a:r>
              <a:rPr lang="en-US" sz="1600" b="1" dirty="0"/>
              <a:t>Augmented Dickey-Fuller (ADF) Test :</a:t>
            </a:r>
            <a:r>
              <a:rPr lang="en-US" sz="1600" dirty="0"/>
              <a:t> To statistically determine if a time series is stationary.</a:t>
            </a:r>
          </a:p>
          <a:p>
            <a:endParaRPr lang="en-US" sz="1600" dirty="0"/>
          </a:p>
        </p:txBody>
      </p:sp>
      <p:graphicFrame>
        <p:nvGraphicFramePr>
          <p:cNvPr id="7" name="Diagram 6">
            <a:extLst>
              <a:ext uri="{FF2B5EF4-FFF2-40B4-BE49-F238E27FC236}">
                <a16:creationId xmlns:a16="http://schemas.microsoft.com/office/drawing/2014/main" id="{0349073F-3761-13A5-A1CB-8BF44D62B210}"/>
              </a:ext>
            </a:extLst>
          </p:cNvPr>
          <p:cNvGraphicFramePr/>
          <p:nvPr>
            <p:extLst>
              <p:ext uri="{D42A27DB-BD31-4B8C-83A1-F6EECF244321}">
                <p14:modId xmlns:p14="http://schemas.microsoft.com/office/powerpoint/2010/main" val="1633764923"/>
              </p:ext>
            </p:extLst>
          </p:nvPr>
        </p:nvGraphicFramePr>
        <p:xfrm>
          <a:off x="4155231" y="1927906"/>
          <a:ext cx="3881535" cy="23083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7">
            <a:extLst>
              <a:ext uri="{FF2B5EF4-FFF2-40B4-BE49-F238E27FC236}">
                <a16:creationId xmlns:a16="http://schemas.microsoft.com/office/drawing/2014/main" id="{60C48C1E-E67B-15C2-CF90-3D8F967B0901}"/>
              </a:ext>
            </a:extLst>
          </p:cNvPr>
          <p:cNvSpPr txBox="1"/>
          <p:nvPr/>
        </p:nvSpPr>
        <p:spPr>
          <a:xfrm>
            <a:off x="654244" y="4021494"/>
            <a:ext cx="10484498" cy="1477328"/>
          </a:xfrm>
          <a:prstGeom prst="rect">
            <a:avLst/>
          </a:prstGeom>
          <a:noFill/>
        </p:spPr>
        <p:txBody>
          <a:bodyPr wrap="square" rtlCol="0">
            <a:spAutoFit/>
          </a:bodyPr>
          <a:lstStyle/>
          <a:p>
            <a:pPr lvl="1"/>
            <a:r>
              <a:rPr lang="en-US" b="1" dirty="0"/>
              <a:t>P-value </a:t>
            </a:r>
            <a:r>
              <a:rPr lang="en-US" dirty="0"/>
              <a:t>(</a:t>
            </a:r>
            <a:r>
              <a:rPr lang="en-US" b="1" dirty="0"/>
              <a:t>Threshold) </a:t>
            </a:r>
            <a:r>
              <a:rPr lang="en-US" dirty="0"/>
              <a:t>: Typically, a significance level (α) of 0.05 is used.</a:t>
            </a:r>
          </a:p>
          <a:p>
            <a:pPr>
              <a:buFont typeface="Arial" panose="020B0604020202020204" pitchFamily="34" charset="0"/>
              <a:buChar char="•"/>
            </a:pPr>
            <a:endParaRPr lang="en-US" dirty="0"/>
          </a:p>
          <a:p>
            <a:pPr marL="285750" indent="-285750">
              <a:buFont typeface="Wingdings" panose="05000000000000000000" pitchFamily="2" charset="2"/>
              <a:buChar char="Ø"/>
            </a:pPr>
            <a:r>
              <a:rPr lang="en-US" b="1" dirty="0"/>
              <a:t>If p-value &gt; 0.05</a:t>
            </a:r>
            <a:r>
              <a:rPr lang="en-US" dirty="0"/>
              <a:t>: Fail to reject the null hypothesis. The series is likely non-stationary.</a:t>
            </a:r>
          </a:p>
          <a:p>
            <a:pPr marL="285750" indent="-285750">
              <a:buFont typeface="Wingdings" panose="05000000000000000000" pitchFamily="2" charset="2"/>
              <a:buChar char="Ø"/>
            </a:pPr>
            <a:r>
              <a:rPr lang="en-US" b="1" dirty="0"/>
              <a:t>If p-value ≤ 0.05</a:t>
            </a:r>
            <a:r>
              <a:rPr lang="en-US" dirty="0"/>
              <a:t>: Reject the null hypothesis. The series is likely stationary.</a:t>
            </a:r>
          </a:p>
          <a:p>
            <a:endParaRPr lang="en-US" dirty="0"/>
          </a:p>
        </p:txBody>
      </p:sp>
    </p:spTree>
    <p:extLst>
      <p:ext uri="{BB962C8B-B14F-4D97-AF65-F5344CB8AC3E}">
        <p14:creationId xmlns:p14="http://schemas.microsoft.com/office/powerpoint/2010/main" val="78104748"/>
      </p:ext>
    </p:extLst>
  </p:cSld>
  <p:clrMapOvr>
    <a:masterClrMapping/>
  </p:clrMapOvr>
</p:sld>
</file>

<file path=ppt/theme/theme1.xml><?xml version="1.0" encoding="utf-8"?>
<a:theme xmlns:a="http://schemas.openxmlformats.org/drawingml/2006/main" name="PunchcardVTI">
  <a:themeElements>
    <a:clrScheme name="AnalogousFromDarkSeedLeftStep">
      <a:dk1>
        <a:srgbClr val="000000"/>
      </a:dk1>
      <a:lt1>
        <a:srgbClr val="FFFFFF"/>
      </a:lt1>
      <a:dk2>
        <a:srgbClr val="1B2430"/>
      </a:dk2>
      <a:lt2>
        <a:srgbClr val="F0F3F1"/>
      </a:lt2>
      <a:accent1>
        <a:srgbClr val="D63AB0"/>
      </a:accent1>
      <a:accent2>
        <a:srgbClr val="A928C4"/>
      </a:accent2>
      <a:accent3>
        <a:srgbClr val="7A3AD6"/>
      </a:accent3>
      <a:accent4>
        <a:srgbClr val="3C3DC9"/>
      </a:accent4>
      <a:accent5>
        <a:srgbClr val="3A7CD6"/>
      </a:accent5>
      <a:accent6>
        <a:srgbClr val="28ABC4"/>
      </a:accent6>
      <a:hlink>
        <a:srgbClr val="3F60BF"/>
      </a:hlink>
      <a:folHlink>
        <a:srgbClr val="7F7F7F"/>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docProps/app.xml><?xml version="1.0" encoding="utf-8"?>
<Properties xmlns="http://schemas.openxmlformats.org/officeDocument/2006/extended-properties" xmlns:vt="http://schemas.openxmlformats.org/officeDocument/2006/docPropsVTypes">
  <Template>office theme</Template>
  <TotalTime>3735</TotalTime>
  <Words>895</Words>
  <Application>Microsoft Office PowerPoint</Application>
  <PresentationFormat>Widescreen</PresentationFormat>
  <Paragraphs>105</Paragraphs>
  <Slides>17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Abadi</vt:lpstr>
      <vt:lpstr>Arial</vt:lpstr>
      <vt:lpstr>Avenir Next</vt:lpstr>
      <vt:lpstr>Neue Haas Grotesk Text Pro</vt:lpstr>
      <vt:lpstr>Wingdings</vt:lpstr>
      <vt:lpstr>PunchcardVTI</vt:lpstr>
      <vt:lpstr>Stock Price Prediction using ARIMA Model</vt:lpstr>
      <vt:lpstr>Introduction</vt:lpstr>
      <vt:lpstr>Objective and Data Source</vt:lpstr>
      <vt:lpstr>ARIMA – An Overview</vt:lpstr>
      <vt:lpstr>Components of ARIMA</vt:lpstr>
      <vt:lpstr>Visualize the Time Series</vt:lpstr>
      <vt:lpstr>Visualize the Time Series</vt:lpstr>
      <vt:lpstr>Stationarize the Series</vt:lpstr>
      <vt:lpstr>Test for Stationarity</vt:lpstr>
      <vt:lpstr>ACF/PACF Charts</vt:lpstr>
      <vt:lpstr>PowerPoint Presentation</vt:lpstr>
      <vt:lpstr>ARIMA Model Development</vt:lpstr>
      <vt:lpstr>Predictions</vt:lpstr>
      <vt:lpstr>Predictions</vt:lpstr>
      <vt:lpstr>Evaluation</vt:lpstr>
      <vt:lpstr>Dive into the Code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Amritesh VB</dc:creator>
  <cp:lastModifiedBy>Amritesh Vadakkedath Babu</cp:lastModifiedBy>
  <cp:revision>73</cp:revision>
  <dcterms:created xsi:type="dcterms:W3CDTF">2024-05-29T22:08:53Z</dcterms:created>
  <dcterms:modified xsi:type="dcterms:W3CDTF">2024-06-19T21:26:19Z</dcterms:modified>
</cp:coreProperties>
</file>

<file path=docProps/thumbnail.jpeg>
</file>